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0_9F048F66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7104063" cy="10234613"/>
  <p:embeddedFontLst>
    <p:embeddedFont>
      <p:font typeface="Pretendard Medium" panose="020B0600000101010101" charset="-127"/>
      <p:regular r:id="rId5"/>
    </p:embeddedFont>
    <p:embeddedFont>
      <p:font typeface="맑은 고딕" panose="020B0503020000020004" pitchFamily="50" charset="-127"/>
      <p:regular r:id="rId6"/>
      <p:bold r:id="rId7"/>
    </p:embeddedFont>
    <p:embeddedFont>
      <p:font typeface="Pretendard SemiBold" panose="020B0600000101010101" charset="-127"/>
      <p:bold r:id="rId8"/>
    </p:embeddedFont>
    <p:embeddedFont>
      <p:font typeface="나눔고딕" panose="020D0604000000000000" pitchFamily="50" charset="-127"/>
      <p:regular r:id="rId9"/>
      <p:bold r:id="rId10"/>
    </p:embeddedFont>
    <p:embeddedFont>
      <p:font typeface="KoPub돋움체 Medium" panose="020B0600000101010101" charset="-127"/>
      <p:regular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0" userDrawn="1">
          <p15:clr>
            <a:srgbClr val="A4A3A4"/>
          </p15:clr>
        </p15:guide>
        <p15:guide id="2" pos="119" userDrawn="1">
          <p15:clr>
            <a:srgbClr val="A4A3A4"/>
          </p15:clr>
        </p15:guide>
        <p15:guide id="3" pos="4224" userDrawn="1">
          <p15:clr>
            <a:srgbClr val="A4A3A4"/>
          </p15:clr>
        </p15:guide>
        <p15:guide id="4" orient="horz" pos="58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4DE1338-2D0B-CC66-16B9-D69D08B1E8BA}" name="LXCD" initials="LXCD" userId="LXCD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7BC4"/>
    <a:srgbClr val="89B2DF"/>
    <a:srgbClr val="3579C6"/>
    <a:srgbClr val="355FA9"/>
    <a:srgbClr val="57E3FF"/>
    <a:srgbClr val="2F68A7"/>
    <a:srgbClr val="DEEAF6"/>
    <a:srgbClr val="214D72"/>
    <a:srgbClr val="50AECC"/>
    <a:srgbClr val="265B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3210" y="126"/>
      </p:cViewPr>
      <p:guideLst>
        <p:guide orient="horz" pos="330"/>
        <p:guide pos="119"/>
        <p:guide pos="4224"/>
        <p:guide orient="horz" pos="5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comments/modernComment_100_9F048F6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317314A-2DE1-4911-AC7D-01E1787B7B86}" authorId="{44DE1338-2D0B-CC66-16B9-D69D08B1E8BA}" created="2024-05-27T02:43:32.497">
    <pc:sldMkLst xmlns:pc="http://schemas.microsoft.com/office/powerpoint/2013/main/command">
      <pc:docMk/>
      <pc:sldMk cId="2667876198" sldId="256"/>
    </pc:sldMkLst>
    <p188:txBody>
      <a:bodyPr/>
      <a:lstStyle/>
      <a:p>
        <a:r>
          <a:rPr lang="ko-KR" altLang="en-US"/>
          <a:t>원문 영어 오탈자도 수정하였습니다.
Vison &gt; Vision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6087E62-8E02-49FA-9DCF-724224709551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1279525"/>
            <a:ext cx="23891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483B279-7945-4E90-A537-119E6400D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11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3B279-7945-4E90-A537-119E6400D74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55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297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59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57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36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059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43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88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46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9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754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7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986035-D0C1-41AD-AE6A-95CDEDF18646}" type="datetimeFigureOut">
              <a:rPr lang="ko-KR" altLang="en-US" smtClean="0"/>
              <a:pPr/>
              <a:t>2024-05-28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DDC3F-B91C-4AA3-A640-B04222D11E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69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0_9F048F66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왼쪽 대괄호 295">
            <a:extLst>
              <a:ext uri="{FF2B5EF4-FFF2-40B4-BE49-F238E27FC236}">
                <a16:creationId xmlns:a16="http://schemas.microsoft.com/office/drawing/2014/main" id="{2C9A256A-CD02-AF84-AF5C-62CEF5040C33}"/>
              </a:ext>
            </a:extLst>
          </p:cNvPr>
          <p:cNvSpPr/>
          <p:nvPr/>
        </p:nvSpPr>
        <p:spPr>
          <a:xfrm rot="5400000">
            <a:off x="3312521" y="-60154"/>
            <a:ext cx="202967" cy="4244575"/>
          </a:xfrm>
          <a:prstGeom prst="leftBracket">
            <a:avLst>
              <a:gd name="adj" fmla="val 113244"/>
            </a:avLst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endParaRPr lang="en" altLang="en-US" sz="1200" spc="-5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18D073E2-5AAD-3ADF-92AD-EF32F78D500B}"/>
              </a:ext>
            </a:extLst>
          </p:cNvPr>
          <p:cNvSpPr/>
          <p:nvPr/>
        </p:nvSpPr>
        <p:spPr>
          <a:xfrm>
            <a:off x="195366" y="2953454"/>
            <a:ext cx="6461168" cy="720606"/>
          </a:xfrm>
          <a:prstGeom prst="rect">
            <a:avLst/>
          </a:prstGeom>
          <a:gradFill flip="none" rotWithShape="1">
            <a:gsLst>
              <a:gs pos="100000">
                <a:srgbClr val="265B86"/>
              </a:gs>
              <a:gs pos="0">
                <a:srgbClr val="1D4465"/>
              </a:gs>
            </a:gsLst>
            <a:lin ang="13500000" scaled="1"/>
            <a:tileRect/>
          </a:gradFill>
          <a:ln w="6350" algn="ctr">
            <a:noFill/>
            <a:round/>
            <a:headEnd/>
            <a:tailEnd/>
          </a:ln>
          <a:effectLst/>
        </p:spPr>
        <p:txBody>
          <a:bodyPr lIns="90159" tIns="0" rIns="90159" bIns="0" anchor="ctr"/>
          <a:lstStyle/>
          <a:p>
            <a:pPr algn="ctr" defTabSz="914400" rtl="0" latinLnBrk="1"/>
            <a:endParaRPr lang="en" altLang="en-US" sz="800" kern="0">
              <a:ln>
                <a:solidFill>
                  <a:prstClr val="white">
                    <a:lumMod val="75000"/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14FAF178-AED2-7B9C-375A-4656E349D982}"/>
              </a:ext>
            </a:extLst>
          </p:cNvPr>
          <p:cNvSpPr/>
          <p:nvPr/>
        </p:nvSpPr>
        <p:spPr>
          <a:xfrm>
            <a:off x="236292" y="3044267"/>
            <a:ext cx="2067916" cy="5800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" sz="1400" b="0" i="0" u="none" spc="-50" baseline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Integrated/linked messages 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EF21AB76-40A1-7C15-C6AF-5D5C0FCCF29D}"/>
              </a:ext>
            </a:extLst>
          </p:cNvPr>
          <p:cNvSpPr/>
          <p:nvPr/>
        </p:nvSpPr>
        <p:spPr>
          <a:xfrm>
            <a:off x="2384591" y="3044267"/>
            <a:ext cx="2067916" cy="5800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" sz="14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Consumer-centered two-way information</a:t>
            </a:r>
            <a:endParaRPr lang="en" altLang="ko-KR" sz="1400" spc="-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887F7CE1-2D91-9C1C-B6C6-C5A6C073F731}"/>
              </a:ext>
            </a:extLst>
          </p:cNvPr>
          <p:cNvSpPr/>
          <p:nvPr/>
        </p:nvSpPr>
        <p:spPr>
          <a:xfrm>
            <a:off x="4532890" y="3044267"/>
            <a:ext cx="2067916" cy="5800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" sz="14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Open governance </a:t>
            </a:r>
          </a:p>
        </p:txBody>
      </p:sp>
      <p:grpSp>
        <p:nvGrpSpPr>
          <p:cNvPr id="190" name="그룹 189">
            <a:extLst>
              <a:ext uri="{FF2B5EF4-FFF2-40B4-BE49-F238E27FC236}">
                <a16:creationId xmlns:a16="http://schemas.microsoft.com/office/drawing/2014/main" id="{BBB1DA57-C1A8-AAD0-9989-A75F476944AA}"/>
              </a:ext>
            </a:extLst>
          </p:cNvPr>
          <p:cNvGrpSpPr/>
          <p:nvPr/>
        </p:nvGrpSpPr>
        <p:grpSpPr>
          <a:xfrm>
            <a:off x="195366" y="2578267"/>
            <a:ext cx="6461168" cy="394387"/>
            <a:chOff x="414338" y="2678281"/>
            <a:chExt cx="10069516" cy="583489"/>
          </a:xfrm>
        </p:grpSpPr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BC048B3C-930C-01FE-C35E-F716BD244F1B}"/>
                </a:ext>
              </a:extLst>
            </p:cNvPr>
            <p:cNvSpPr/>
            <p:nvPr/>
          </p:nvSpPr>
          <p:spPr>
            <a:xfrm>
              <a:off x="414338" y="3127221"/>
              <a:ext cx="10069516" cy="13454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688" rtl="0"/>
              <a:endParaRPr lang="e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92" name="사다리꼴 191">
              <a:extLst>
                <a:ext uri="{FF2B5EF4-FFF2-40B4-BE49-F238E27FC236}">
                  <a16:creationId xmlns:a16="http://schemas.microsoft.com/office/drawing/2014/main" id="{E595A2C7-064A-DBE3-D0F5-26ACEEC4559B}"/>
                </a:ext>
              </a:extLst>
            </p:cNvPr>
            <p:cNvSpPr/>
            <p:nvPr/>
          </p:nvSpPr>
          <p:spPr>
            <a:xfrm>
              <a:off x="414338" y="2678281"/>
              <a:ext cx="10069516" cy="460054"/>
            </a:xfrm>
            <a:prstGeom prst="trapezoid">
              <a:avLst>
                <a:gd name="adj" fmla="val 267488"/>
              </a:avLst>
            </a:prstGeom>
            <a:gradFill>
              <a:gsLst>
                <a:gs pos="0">
                  <a:schemeClr val="bg1">
                    <a:lumMod val="95000"/>
                    <a:alpha val="4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7688" rtl="0"/>
              <a:endParaRPr lang="en" altLang="en-US" sz="1600">
                <a:solidFill>
                  <a:prstClr val="white"/>
                </a:solidFill>
              </a:endParaRPr>
            </a:p>
          </p:txBody>
        </p:sp>
      </p:grpSp>
      <p:cxnSp>
        <p:nvCxnSpPr>
          <p:cNvPr id="210" name="직선 연결선 209">
            <a:extLst>
              <a:ext uri="{FF2B5EF4-FFF2-40B4-BE49-F238E27FC236}">
                <a16:creationId xmlns:a16="http://schemas.microsoft.com/office/drawing/2014/main" id="{3E198277-FC76-D03E-6458-D576D5EB4E1E}"/>
              </a:ext>
            </a:extLst>
          </p:cNvPr>
          <p:cNvCxnSpPr>
            <a:cxnSpLocks/>
          </p:cNvCxnSpPr>
          <p:nvPr/>
        </p:nvCxnSpPr>
        <p:spPr bwMode="auto">
          <a:xfrm>
            <a:off x="171477" y="2913635"/>
            <a:ext cx="0" cy="822336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prstDash val="sysDash"/>
            <a:round/>
            <a:headEnd/>
            <a:tailEnd/>
          </a:ln>
        </p:spPr>
      </p:cxn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6792D2F1-1D04-053D-4ED8-73B665EE79AE}"/>
              </a:ext>
            </a:extLst>
          </p:cNvPr>
          <p:cNvGrpSpPr/>
          <p:nvPr/>
        </p:nvGrpSpPr>
        <p:grpSpPr>
          <a:xfrm>
            <a:off x="3317042" y="2835161"/>
            <a:ext cx="203009" cy="203009"/>
            <a:chOff x="1086738" y="5592269"/>
            <a:chExt cx="169668" cy="169668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50333D24-5F42-A1AC-8FB9-9030B1FEFCCF}"/>
                </a:ext>
              </a:extLst>
            </p:cNvPr>
            <p:cNvSpPr/>
            <p:nvPr/>
          </p:nvSpPr>
          <p:spPr>
            <a:xfrm>
              <a:off x="1086738" y="5592269"/>
              <a:ext cx="169668" cy="169668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7474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17" name="L 도형 216">
              <a:extLst>
                <a:ext uri="{FF2B5EF4-FFF2-40B4-BE49-F238E27FC236}">
                  <a16:creationId xmlns:a16="http://schemas.microsoft.com/office/drawing/2014/main" id="{88DB71F1-6CD7-123A-590D-E08B37B0542B}"/>
                </a:ext>
              </a:extLst>
            </p:cNvPr>
            <p:cNvSpPr/>
            <p:nvPr/>
          </p:nvSpPr>
          <p:spPr>
            <a:xfrm rot="18900000">
              <a:off x="1134600" y="5626609"/>
              <a:ext cx="73813" cy="73813"/>
            </a:xfrm>
            <a:prstGeom prst="corner">
              <a:avLst>
                <a:gd name="adj1" fmla="val 25532"/>
                <a:gd name="adj2" fmla="val 25532"/>
              </a:avLst>
            </a:prstGeom>
            <a:solidFill>
              <a:srgbClr val="747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B839E3A0-5923-2F14-A610-A1C0DE13CBF5}"/>
              </a:ext>
            </a:extLst>
          </p:cNvPr>
          <p:cNvGrpSpPr/>
          <p:nvPr/>
        </p:nvGrpSpPr>
        <p:grpSpPr>
          <a:xfrm>
            <a:off x="1168743" y="2835161"/>
            <a:ext cx="203009" cy="203009"/>
            <a:chOff x="1086738" y="5592269"/>
            <a:chExt cx="169668" cy="169668"/>
          </a:xfrm>
        </p:grpSpPr>
        <p:sp>
          <p:nvSpPr>
            <p:cNvPr id="219" name="타원 218">
              <a:extLst>
                <a:ext uri="{FF2B5EF4-FFF2-40B4-BE49-F238E27FC236}">
                  <a16:creationId xmlns:a16="http://schemas.microsoft.com/office/drawing/2014/main" id="{5ADF0BD7-F403-8FF6-E742-9C148413BE32}"/>
                </a:ext>
              </a:extLst>
            </p:cNvPr>
            <p:cNvSpPr/>
            <p:nvPr/>
          </p:nvSpPr>
          <p:spPr>
            <a:xfrm>
              <a:off x="1086738" y="5592269"/>
              <a:ext cx="169668" cy="169668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7474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20" name="L 도형 219">
              <a:extLst>
                <a:ext uri="{FF2B5EF4-FFF2-40B4-BE49-F238E27FC236}">
                  <a16:creationId xmlns:a16="http://schemas.microsoft.com/office/drawing/2014/main" id="{E5652F17-926D-4AE7-74A8-B5F4ED95F81A}"/>
                </a:ext>
              </a:extLst>
            </p:cNvPr>
            <p:cNvSpPr/>
            <p:nvPr/>
          </p:nvSpPr>
          <p:spPr>
            <a:xfrm rot="18900000">
              <a:off x="1134600" y="5626609"/>
              <a:ext cx="73813" cy="73813"/>
            </a:xfrm>
            <a:prstGeom prst="corner">
              <a:avLst>
                <a:gd name="adj1" fmla="val 25532"/>
                <a:gd name="adj2" fmla="val 25532"/>
              </a:avLst>
            </a:prstGeom>
            <a:solidFill>
              <a:srgbClr val="747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E64627B5-EF25-6B09-4832-F40BDAADCAA5}"/>
              </a:ext>
            </a:extLst>
          </p:cNvPr>
          <p:cNvGrpSpPr/>
          <p:nvPr/>
        </p:nvGrpSpPr>
        <p:grpSpPr>
          <a:xfrm>
            <a:off x="5465341" y="2835161"/>
            <a:ext cx="203009" cy="203009"/>
            <a:chOff x="1086738" y="5592269"/>
            <a:chExt cx="169668" cy="169668"/>
          </a:xfrm>
        </p:grpSpPr>
        <p:sp>
          <p:nvSpPr>
            <p:cNvPr id="222" name="타원 221">
              <a:extLst>
                <a:ext uri="{FF2B5EF4-FFF2-40B4-BE49-F238E27FC236}">
                  <a16:creationId xmlns:a16="http://schemas.microsoft.com/office/drawing/2014/main" id="{80B59803-2E29-FCF7-C7AB-A3BD127440C6}"/>
                </a:ext>
              </a:extLst>
            </p:cNvPr>
            <p:cNvSpPr/>
            <p:nvPr/>
          </p:nvSpPr>
          <p:spPr>
            <a:xfrm>
              <a:off x="1086738" y="5592269"/>
              <a:ext cx="169668" cy="169668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7474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223" name="L 도형 222">
              <a:extLst>
                <a:ext uri="{FF2B5EF4-FFF2-40B4-BE49-F238E27FC236}">
                  <a16:creationId xmlns:a16="http://schemas.microsoft.com/office/drawing/2014/main" id="{5D1717C0-1F84-6C06-33C7-C4B92721FC8B}"/>
                </a:ext>
              </a:extLst>
            </p:cNvPr>
            <p:cNvSpPr/>
            <p:nvPr/>
          </p:nvSpPr>
          <p:spPr>
            <a:xfrm rot="18900000">
              <a:off x="1134600" y="5626609"/>
              <a:ext cx="73813" cy="73813"/>
            </a:xfrm>
            <a:prstGeom prst="corner">
              <a:avLst>
                <a:gd name="adj1" fmla="val 25532"/>
                <a:gd name="adj2" fmla="val 25532"/>
              </a:avLst>
            </a:prstGeom>
            <a:solidFill>
              <a:srgbClr val="747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endParaRPr>
            </a:p>
          </p:txBody>
        </p:sp>
      </p:grp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9863F612-0770-2F07-50E0-E87EB748234C}"/>
              </a:ext>
            </a:extLst>
          </p:cNvPr>
          <p:cNvGrpSpPr/>
          <p:nvPr/>
        </p:nvGrpSpPr>
        <p:grpSpPr>
          <a:xfrm>
            <a:off x="345035" y="2156684"/>
            <a:ext cx="6147031" cy="580004"/>
            <a:chOff x="355486" y="2051455"/>
            <a:chExt cx="6147031" cy="580004"/>
          </a:xfrm>
        </p:grpSpPr>
        <p:grpSp>
          <p:nvGrpSpPr>
            <p:cNvPr id="283" name="그룹 282">
              <a:extLst>
                <a:ext uri="{FF2B5EF4-FFF2-40B4-BE49-F238E27FC236}">
                  <a16:creationId xmlns:a16="http://schemas.microsoft.com/office/drawing/2014/main" id="{49AD1920-ED41-36C5-9415-4E7BBE0F9815}"/>
                </a:ext>
              </a:extLst>
            </p:cNvPr>
            <p:cNvGrpSpPr/>
            <p:nvPr/>
          </p:nvGrpSpPr>
          <p:grpSpPr>
            <a:xfrm>
              <a:off x="1977834" y="2455321"/>
              <a:ext cx="2902336" cy="159268"/>
              <a:chOff x="1977834" y="2455321"/>
              <a:chExt cx="2902336" cy="159268"/>
            </a:xfrm>
          </p:grpSpPr>
          <p:sp>
            <p:nvSpPr>
              <p:cNvPr id="281" name="직사각형 280">
                <a:extLst>
                  <a:ext uri="{FF2B5EF4-FFF2-40B4-BE49-F238E27FC236}">
                    <a16:creationId xmlns:a16="http://schemas.microsoft.com/office/drawing/2014/main" id="{38308061-7832-A91E-AFA7-7967DC0EA9C5}"/>
                  </a:ext>
                </a:extLst>
              </p:cNvPr>
              <p:cNvSpPr/>
              <p:nvPr/>
            </p:nvSpPr>
            <p:spPr>
              <a:xfrm>
                <a:off x="1977834" y="2455321"/>
                <a:ext cx="783134" cy="159268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tx1">
                      <a:alpha val="10000"/>
                    </a:schemeClr>
                  </a:gs>
                  <a:gs pos="0">
                    <a:schemeClr val="tx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" altLang="en-US" sz="16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2" name="직사각형 281">
                <a:extLst>
                  <a:ext uri="{FF2B5EF4-FFF2-40B4-BE49-F238E27FC236}">
                    <a16:creationId xmlns:a16="http://schemas.microsoft.com/office/drawing/2014/main" id="{990B794B-6EA3-DE42-C0CC-28CC817BF779}"/>
                  </a:ext>
                </a:extLst>
              </p:cNvPr>
              <p:cNvSpPr/>
              <p:nvPr/>
            </p:nvSpPr>
            <p:spPr>
              <a:xfrm>
                <a:off x="4097036" y="2455321"/>
                <a:ext cx="783134" cy="159268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tx1">
                      <a:alpha val="10000"/>
                    </a:schemeClr>
                  </a:gs>
                  <a:gs pos="0">
                    <a:schemeClr val="tx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" altLang="en-US" sz="1600" dirty="0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255" name="사각형: 둥근 모서리 254">
              <a:extLst>
                <a:ext uri="{FF2B5EF4-FFF2-40B4-BE49-F238E27FC236}">
                  <a16:creationId xmlns:a16="http://schemas.microsoft.com/office/drawing/2014/main" id="{E6571DC2-BA30-3296-5673-4B847B43F97E}"/>
                </a:ext>
              </a:extLst>
            </p:cNvPr>
            <p:cNvSpPr/>
            <p:nvPr/>
          </p:nvSpPr>
          <p:spPr>
            <a:xfrm>
              <a:off x="355486" y="2051455"/>
              <a:ext cx="1908628" cy="5800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rtl="0"/>
              <a:r>
                <a:rPr lang="en" sz="1200" b="0" i="0" u="none" spc="-50" baseline="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Individual/distributed </a:t>
              </a:r>
            </a:p>
            <a:p>
              <a:pPr algn="ctr" rtl="0"/>
              <a:r>
                <a:rPr lang="en" sz="1200" b="0" i="0" u="none" spc="-50" baseline="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messages </a:t>
              </a:r>
            </a:p>
          </p:txBody>
        </p:sp>
        <p:sp>
          <p:nvSpPr>
            <p:cNvPr id="256" name="사각형: 둥근 모서리 255">
              <a:extLst>
                <a:ext uri="{FF2B5EF4-FFF2-40B4-BE49-F238E27FC236}">
                  <a16:creationId xmlns:a16="http://schemas.microsoft.com/office/drawing/2014/main" id="{B30EB75D-8DAA-C9A8-856A-C95E687AF610}"/>
                </a:ext>
              </a:extLst>
            </p:cNvPr>
            <p:cNvSpPr/>
            <p:nvPr/>
          </p:nvSpPr>
          <p:spPr>
            <a:xfrm>
              <a:off x="2474688" y="2051455"/>
              <a:ext cx="1908628" cy="5800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rtl="0"/>
              <a:r>
                <a:rPr lang="en" sz="1200" b="0" i="0" u="none" spc="-50" baseline="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Supplier-centered </a:t>
              </a:r>
            </a:p>
            <a:p>
              <a:pPr algn="ctr" rtl="0"/>
              <a:r>
                <a:rPr lang="en" sz="1200" b="0" i="0" u="none" spc="-50" baseline="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one-way information</a:t>
              </a:r>
              <a:endParaRPr lang="en" altLang="ko-KR" sz="1200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257" name="사각형: 둥근 모서리 256">
              <a:extLst>
                <a:ext uri="{FF2B5EF4-FFF2-40B4-BE49-F238E27FC236}">
                  <a16:creationId xmlns:a16="http://schemas.microsoft.com/office/drawing/2014/main" id="{B94E8437-25D6-5FC6-FC52-54CB175DCA83}"/>
                </a:ext>
              </a:extLst>
            </p:cNvPr>
            <p:cNvSpPr/>
            <p:nvPr/>
          </p:nvSpPr>
          <p:spPr>
            <a:xfrm>
              <a:off x="4593889" y="2051455"/>
              <a:ext cx="1908628" cy="58000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rtl="0"/>
              <a:r>
                <a:rPr lang="en" sz="1200" b="0" i="0" u="none" spc="-50" baseline="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Services centered around </a:t>
              </a:r>
            </a:p>
            <a:p>
              <a:pPr algn="ctr" rtl="0"/>
              <a:r>
                <a:rPr lang="en" sz="1200" b="0" i="0" u="none" spc="-50" baseline="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government agencies</a:t>
              </a:r>
              <a:endParaRPr lang="en" altLang="ko-KR" sz="1200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</p:grp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7B7EA5E8-F1D5-F247-9477-6306FE431251}"/>
              </a:ext>
            </a:extLst>
          </p:cNvPr>
          <p:cNvGrpSpPr/>
          <p:nvPr/>
        </p:nvGrpSpPr>
        <p:grpSpPr>
          <a:xfrm>
            <a:off x="2329268" y="3029749"/>
            <a:ext cx="2157791" cy="627851"/>
            <a:chOff x="2339719" y="2837435"/>
            <a:chExt cx="2157791" cy="822336"/>
          </a:xfrm>
        </p:grpSpPr>
        <p:cxnSp>
          <p:nvCxnSpPr>
            <p:cNvPr id="285" name="직선 연결선 284">
              <a:extLst>
                <a:ext uri="{FF2B5EF4-FFF2-40B4-BE49-F238E27FC236}">
                  <a16:creationId xmlns:a16="http://schemas.microsoft.com/office/drawing/2014/main" id="{C3A9E49F-0A77-2C19-CDF6-C20BFD78AB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39719" y="2837435"/>
              <a:ext cx="0" cy="822336"/>
            </a:xfrm>
            <a:prstGeom prst="lin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round/>
              <a:headEnd/>
              <a:tailEnd/>
            </a:ln>
          </p:spPr>
        </p:cxnSp>
        <p:cxnSp>
          <p:nvCxnSpPr>
            <p:cNvPr id="286" name="직선 연결선 285">
              <a:extLst>
                <a:ext uri="{FF2B5EF4-FFF2-40B4-BE49-F238E27FC236}">
                  <a16:creationId xmlns:a16="http://schemas.microsoft.com/office/drawing/2014/main" id="{6C2A6788-16C5-A85E-5706-0F35D5A2E0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97510" y="2837435"/>
              <a:ext cx="0" cy="822336"/>
            </a:xfrm>
            <a:prstGeom prst="lin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round/>
              <a:headEnd/>
              <a:tailEnd/>
            </a:ln>
          </p:spPr>
        </p:cxnSp>
      </p:grpSp>
      <p:sp>
        <p:nvSpPr>
          <p:cNvPr id="112" name="사각형: 둥근 위쪽 모서리 111">
            <a:extLst>
              <a:ext uri="{FF2B5EF4-FFF2-40B4-BE49-F238E27FC236}">
                <a16:creationId xmlns:a16="http://schemas.microsoft.com/office/drawing/2014/main" id="{2E482B30-0DC0-0D70-1DC2-828F405DAE81}"/>
              </a:ext>
            </a:extLst>
          </p:cNvPr>
          <p:cNvSpPr/>
          <p:nvPr/>
        </p:nvSpPr>
        <p:spPr>
          <a:xfrm>
            <a:off x="171708" y="4136571"/>
            <a:ext cx="6484595" cy="5212234"/>
          </a:xfrm>
          <a:prstGeom prst="round2SameRect">
            <a:avLst>
              <a:gd name="adj1" fmla="val 7248"/>
              <a:gd name="adj2" fmla="val 3898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" altLang="en-US" sz="1600"/>
          </a:p>
        </p:txBody>
      </p:sp>
      <p:sp>
        <p:nvSpPr>
          <p:cNvPr id="110" name="AutoShape 4">
            <a:extLst>
              <a:ext uri="{FF2B5EF4-FFF2-40B4-BE49-F238E27FC236}">
                <a16:creationId xmlns:a16="http://schemas.microsoft.com/office/drawing/2014/main" id="{8462C243-FEFC-6E7F-91F6-37FF18271A4A}"/>
              </a:ext>
            </a:extLst>
          </p:cNvPr>
          <p:cNvSpPr>
            <a:spLocks/>
          </p:cNvSpPr>
          <p:nvPr/>
        </p:nvSpPr>
        <p:spPr bwMode="auto">
          <a:xfrm rot="16200000" flipH="1" flipV="1">
            <a:off x="3147403" y="773592"/>
            <a:ext cx="533205" cy="6446364"/>
          </a:xfrm>
          <a:prstGeom prst="leftBrace">
            <a:avLst>
              <a:gd name="adj1" fmla="val 79984"/>
              <a:gd name="adj2" fmla="val 50616"/>
            </a:avLst>
          </a:prstGeom>
          <a:gradFill rotWithShape="1">
            <a:gsLst>
              <a:gs pos="0">
                <a:srgbClr val="008EE6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en" altLang="en-US" sz="600">
              <a:solidFill>
                <a:srgbClr val="000000"/>
              </a:solidFill>
              <a:latin typeface="+mn-lt"/>
              <a:ea typeface="KoPub돋움체 Medium" pitchFamily="2" charset="-127"/>
            </a:endParaRPr>
          </a:p>
        </p:txBody>
      </p:sp>
      <p:sp>
        <p:nvSpPr>
          <p:cNvPr id="111" name="AutoShape 5">
            <a:extLst>
              <a:ext uri="{FF2B5EF4-FFF2-40B4-BE49-F238E27FC236}">
                <a16:creationId xmlns:a16="http://schemas.microsoft.com/office/drawing/2014/main" id="{660EDC06-5C28-3AFC-FCB6-48642D5196EA}"/>
              </a:ext>
            </a:extLst>
          </p:cNvPr>
          <p:cNvSpPr>
            <a:spLocks/>
          </p:cNvSpPr>
          <p:nvPr/>
        </p:nvSpPr>
        <p:spPr bwMode="auto">
          <a:xfrm rot="16200000" flipH="1" flipV="1">
            <a:off x="3147403" y="913558"/>
            <a:ext cx="533205" cy="6446364"/>
          </a:xfrm>
          <a:prstGeom prst="leftBrace">
            <a:avLst>
              <a:gd name="adj1" fmla="val 79984"/>
              <a:gd name="adj2" fmla="val 50715"/>
            </a:avLst>
          </a:prstGeom>
          <a:gradFill rotWithShape="1">
            <a:gsLst>
              <a:gs pos="53000">
                <a:schemeClr val="bg1">
                  <a:lumMod val="85000"/>
                </a:schemeClr>
              </a:gs>
              <a:gs pos="0">
                <a:srgbClr val="B2B2B2"/>
              </a:gs>
              <a:gs pos="100000">
                <a:srgbClr val="FFFFFF">
                  <a:alpha val="1000"/>
                </a:srgbClr>
              </a:gs>
            </a:gsLst>
            <a:lin ang="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69000">
                  <a:srgbClr val="1D55A4"/>
                </a:gs>
              </a:gsLst>
              <a:lin ang="10800000" scaled="1"/>
              <a:tileRect/>
            </a:gradFill>
            <a:round/>
            <a:headEnd/>
            <a:tailEnd/>
          </a:ln>
        </p:spPr>
        <p:txBody>
          <a:bodyPr vert="eaVert"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en" altLang="en-US" sz="600">
              <a:solidFill>
                <a:srgbClr val="000000"/>
              </a:solidFill>
              <a:latin typeface="+mn-lt"/>
              <a:ea typeface="KoPub돋움체 Medium" pitchFamily="2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4ECC31EB-5CC1-ED4A-CA6D-1A61AC0CE4BF}"/>
              </a:ext>
            </a:extLst>
          </p:cNvPr>
          <p:cNvSpPr/>
          <p:nvPr/>
        </p:nvSpPr>
        <p:spPr>
          <a:xfrm>
            <a:off x="167395" y="523875"/>
            <a:ext cx="6523210" cy="601540"/>
          </a:xfrm>
          <a:prstGeom prst="roundRect">
            <a:avLst/>
          </a:prstGeom>
          <a:gradFill flip="none" rotWithShape="1">
            <a:gsLst>
              <a:gs pos="100000">
                <a:srgbClr val="355FA9"/>
              </a:gs>
              <a:gs pos="0">
                <a:srgbClr val="3579C6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0" latinLnBrk="1"/>
            <a:r>
              <a:rPr lang="en" sz="2000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G</a:t>
            </a:r>
            <a:r>
              <a:rPr lang="en" sz="20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lobal </a:t>
            </a:r>
            <a:r>
              <a:rPr lang="en" sz="2000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P</a:t>
            </a:r>
            <a:r>
              <a:rPr lang="en" sz="20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ivotal </a:t>
            </a:r>
            <a:r>
              <a:rPr lang="en" sz="2000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</a:t>
            </a:r>
            <a:r>
              <a:rPr lang="en" sz="20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tate Sharing</a:t>
            </a:r>
            <a:r>
              <a:rPr lang="en" sz="2000" b="0" i="0" u="none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with the World </a:t>
            </a:r>
            <a:endParaRPr lang="en" sz="2000" b="0" i="0" u="none" spc="-50" baseline="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1579AE18-C8A8-BC09-1AA0-78F7F215E81B}"/>
              </a:ext>
            </a:extLst>
          </p:cNvPr>
          <p:cNvGrpSpPr/>
          <p:nvPr/>
        </p:nvGrpSpPr>
        <p:grpSpPr>
          <a:xfrm>
            <a:off x="347863" y="4717144"/>
            <a:ext cx="8607607" cy="1179708"/>
            <a:chOff x="362858" y="4760686"/>
            <a:chExt cx="8607607" cy="1179708"/>
          </a:xfrm>
          <a:effectLst>
            <a:outerShdw blurRad="50800" dist="38100" dir="5400000" algn="t" rotWithShape="0">
              <a:prstClr val="black">
                <a:alpha val="11000"/>
              </a:prstClr>
            </a:outerShdw>
          </a:effectLst>
        </p:grpSpPr>
        <p:sp>
          <p:nvSpPr>
            <p:cNvPr id="173" name="사각형: 둥근 모서리 172">
              <a:extLst>
                <a:ext uri="{FF2B5EF4-FFF2-40B4-BE49-F238E27FC236}">
                  <a16:creationId xmlns:a16="http://schemas.microsoft.com/office/drawing/2014/main" id="{D001C3CF-D5F8-3BF4-22BD-A741489F5392}"/>
                </a:ext>
              </a:extLst>
            </p:cNvPr>
            <p:cNvSpPr/>
            <p:nvPr/>
          </p:nvSpPr>
          <p:spPr>
            <a:xfrm>
              <a:off x="367172" y="4760686"/>
              <a:ext cx="6123620" cy="1179708"/>
            </a:xfrm>
            <a:prstGeom prst="roundRect">
              <a:avLst>
                <a:gd name="adj" fmla="val 84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 spc="-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9F75ADEF-7DC7-C57F-9314-9254FFE114E4}"/>
                </a:ext>
              </a:extLst>
            </p:cNvPr>
            <p:cNvGrpSpPr/>
            <p:nvPr/>
          </p:nvGrpSpPr>
          <p:grpSpPr>
            <a:xfrm>
              <a:off x="2197327" y="4913177"/>
              <a:ext cx="6773138" cy="920877"/>
              <a:chOff x="2075477" y="5941740"/>
              <a:chExt cx="6830884" cy="920877"/>
            </a:xfrm>
          </p:grpSpPr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1CF54FC3-99C1-77C1-7657-C7893333236D}"/>
                  </a:ext>
                </a:extLst>
              </p:cNvPr>
              <p:cNvGrpSpPr/>
              <p:nvPr/>
            </p:nvGrpSpPr>
            <p:grpSpPr>
              <a:xfrm>
                <a:off x="2075477" y="5941740"/>
                <a:ext cx="5146314" cy="225571"/>
                <a:chOff x="2075477" y="5985283"/>
                <a:chExt cx="5146314" cy="253218"/>
              </a:xfrm>
            </p:grpSpPr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BEB3120E-B082-9747-5B6B-40CEADAC5B63}"/>
                    </a:ext>
                  </a:extLst>
                </p:cNvPr>
                <p:cNvSpPr txBox="1"/>
                <p:nvPr/>
              </p:nvSpPr>
              <p:spPr>
                <a:xfrm>
                  <a:off x="2745232" y="6031978"/>
                  <a:ext cx="4476559" cy="1900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Design </a:t>
                  </a:r>
                  <a:r>
                    <a:rPr lang="en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global</a:t>
                  </a:r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 PR concepts centered on core values</a:t>
                  </a:r>
                </a:p>
              </p:txBody>
            </p:sp>
            <p:sp>
              <p:nvSpPr>
                <p:cNvPr id="122" name="직사각형 121">
                  <a:extLst>
                    <a:ext uri="{FF2B5EF4-FFF2-40B4-BE49-F238E27FC236}">
                      <a16:creationId xmlns:a16="http://schemas.microsoft.com/office/drawing/2014/main" id="{1A04CBF7-F941-8365-8053-4904D5B3BF5C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1-1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69A4681E-45D5-0797-9AE1-51E2970A4625}"/>
                  </a:ext>
                </a:extLst>
              </p:cNvPr>
              <p:cNvGrpSpPr/>
              <p:nvPr/>
            </p:nvGrpSpPr>
            <p:grpSpPr>
              <a:xfrm>
                <a:off x="2075477" y="6211401"/>
                <a:ext cx="6830884" cy="338554"/>
                <a:chOff x="2075477" y="5936956"/>
                <a:chExt cx="6830884" cy="380047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69C89130-918F-99B1-3FAA-02EB28B00AC8}"/>
                    </a:ext>
                  </a:extLst>
                </p:cNvPr>
                <p:cNvSpPr txBox="1"/>
                <p:nvPr/>
              </p:nvSpPr>
              <p:spPr>
                <a:xfrm>
                  <a:off x="2745232" y="5936956"/>
                  <a:ext cx="6161129" cy="38004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Identify PR agendas and </a:t>
                  </a:r>
                  <a:r>
                    <a:rPr lang="en-US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leading </a:t>
                  </a:r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discourses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that resonate with the world</a:t>
                  </a:r>
                </a:p>
              </p:txBody>
            </p:sp>
            <p:sp>
              <p:nvSpPr>
                <p:cNvPr id="120" name="직사각형 119">
                  <a:extLst>
                    <a:ext uri="{FF2B5EF4-FFF2-40B4-BE49-F238E27FC236}">
                      <a16:creationId xmlns:a16="http://schemas.microsoft.com/office/drawing/2014/main" id="{1C538DA5-7BDE-2A2A-310A-F964579EBA60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1-2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14C4A008-5D98-41D6-A3BF-DE3C84ADA7B0}"/>
                  </a:ext>
                </a:extLst>
              </p:cNvPr>
              <p:cNvGrpSpPr/>
              <p:nvPr/>
            </p:nvGrpSpPr>
            <p:grpSpPr>
              <a:xfrm>
                <a:off x="2075477" y="6524063"/>
                <a:ext cx="3249960" cy="338554"/>
                <a:chOff x="2075477" y="5936959"/>
                <a:chExt cx="3249960" cy="380049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782C6AD8-F3FD-06E5-9B56-FFB2A3524A79}"/>
                    </a:ext>
                  </a:extLst>
                </p:cNvPr>
                <p:cNvSpPr txBox="1"/>
                <p:nvPr/>
              </p:nvSpPr>
              <p:spPr>
                <a:xfrm>
                  <a:off x="2745232" y="5936959"/>
                  <a:ext cx="2580205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Send out consistent external messages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at the government level </a:t>
                  </a:r>
                </a:p>
              </p:txBody>
            </p:sp>
            <p:sp>
              <p:nvSpPr>
                <p:cNvPr id="118" name="직사각형 117">
                  <a:extLst>
                    <a:ext uri="{FF2B5EF4-FFF2-40B4-BE49-F238E27FC236}">
                      <a16:creationId xmlns:a16="http://schemas.microsoft.com/office/drawing/2014/main" id="{B768EDD8-6438-3C4B-50F8-314AA275DC84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1-3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</p:grpSp>
        <p:sp>
          <p:nvSpPr>
            <p:cNvPr id="153" name="사각형: 둥근 모서리 152">
              <a:extLst>
                <a:ext uri="{FF2B5EF4-FFF2-40B4-BE49-F238E27FC236}">
                  <a16:creationId xmlns:a16="http://schemas.microsoft.com/office/drawing/2014/main" id="{674E9776-F913-9DCD-EE64-C33FF6F2569C}"/>
                </a:ext>
              </a:extLst>
            </p:cNvPr>
            <p:cNvSpPr/>
            <p:nvPr/>
          </p:nvSpPr>
          <p:spPr>
            <a:xfrm>
              <a:off x="362858" y="4760686"/>
              <a:ext cx="1666542" cy="1179708"/>
            </a:xfrm>
            <a:prstGeom prst="roundRect">
              <a:avLst>
                <a:gd name="adj" fmla="val 8410"/>
              </a:avLst>
            </a:prstGeom>
            <a:gradFill flip="none" rotWithShape="1">
              <a:gsLst>
                <a:gs pos="100000">
                  <a:srgbClr val="355FA9"/>
                </a:gs>
                <a:gs pos="0">
                  <a:srgbClr val="3579C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0" latinLnBrk="1"/>
              <a:endParaRPr lang="en" altLang="en-US" sz="16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334AE1F3-1A55-4F85-5F66-06DA2B450798}"/>
                </a:ext>
              </a:extLst>
            </p:cNvPr>
            <p:cNvGrpSpPr/>
            <p:nvPr/>
          </p:nvGrpSpPr>
          <p:grpSpPr>
            <a:xfrm>
              <a:off x="413062" y="4920464"/>
              <a:ext cx="1566133" cy="860153"/>
              <a:chOff x="268502" y="5076882"/>
              <a:chExt cx="1493666" cy="860153"/>
            </a:xfrm>
          </p:grpSpPr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22903F91-3573-FD62-0CE9-9DDBE135A214}"/>
                  </a:ext>
                </a:extLst>
              </p:cNvPr>
              <p:cNvSpPr txBox="1"/>
              <p:nvPr/>
            </p:nvSpPr>
            <p:spPr>
              <a:xfrm>
                <a:off x="268502" y="5567703"/>
                <a:ext cx="14936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 rtl="0"/>
                <a:r>
                  <a:rPr lang="en" sz="12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Overseas PR activities </a:t>
                </a:r>
              </a:p>
              <a:p>
                <a:pPr algn="ctr" rtl="0"/>
                <a:r>
                  <a:rPr lang="en" sz="12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centered on core values</a:t>
                </a:r>
                <a:endParaRPr lang="en" altLang="ko-KR" sz="1200" spc="-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  <p:sp>
            <p:nvSpPr>
              <p:cNvPr id="156" name="타원 6">
                <a:extLst>
                  <a:ext uri="{FF2B5EF4-FFF2-40B4-BE49-F238E27FC236}">
                    <a16:creationId xmlns:a16="http://schemas.microsoft.com/office/drawing/2014/main" id="{D13214EA-D17C-BD65-697D-8E9F30885AE2}"/>
                  </a:ext>
                </a:extLst>
              </p:cNvPr>
              <p:cNvSpPr/>
              <p:nvPr/>
            </p:nvSpPr>
            <p:spPr>
              <a:xfrm>
                <a:off x="374552" y="5076882"/>
                <a:ext cx="1281568" cy="2659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rtl="0"/>
                <a:r>
                  <a:rPr lang="en" sz="1100" b="0" i="0" u="none" spc="-50" baseline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355FA9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Integrity</a:t>
                </a:r>
              </a:p>
            </p:txBody>
          </p:sp>
        </p:grpSp>
      </p:grpSp>
      <p:grpSp>
        <p:nvGrpSpPr>
          <p:cNvPr id="182" name="그룹 181">
            <a:extLst>
              <a:ext uri="{FF2B5EF4-FFF2-40B4-BE49-F238E27FC236}">
                <a16:creationId xmlns:a16="http://schemas.microsoft.com/office/drawing/2014/main" id="{33CDAB45-F7E5-5C18-6131-0A2F25C3E527}"/>
              </a:ext>
            </a:extLst>
          </p:cNvPr>
          <p:cNvGrpSpPr/>
          <p:nvPr/>
        </p:nvGrpSpPr>
        <p:grpSpPr>
          <a:xfrm>
            <a:off x="347863" y="6023642"/>
            <a:ext cx="6127934" cy="1498600"/>
            <a:chOff x="362858" y="6088955"/>
            <a:chExt cx="6127934" cy="1498600"/>
          </a:xfrm>
          <a:effectLst>
            <a:outerShdw blurRad="50800" dist="38100" dir="5400000" algn="t" rotWithShape="0">
              <a:prstClr val="black">
                <a:alpha val="11000"/>
              </a:prstClr>
            </a:outerShdw>
          </a:effectLst>
        </p:grpSpPr>
        <p:sp>
          <p:nvSpPr>
            <p:cNvPr id="174" name="사각형: 둥근 모서리 173">
              <a:extLst>
                <a:ext uri="{FF2B5EF4-FFF2-40B4-BE49-F238E27FC236}">
                  <a16:creationId xmlns:a16="http://schemas.microsoft.com/office/drawing/2014/main" id="{981CE9BF-CAB2-F3DB-DCDA-5CB1F9BCD5D2}"/>
                </a:ext>
              </a:extLst>
            </p:cNvPr>
            <p:cNvSpPr/>
            <p:nvPr/>
          </p:nvSpPr>
          <p:spPr>
            <a:xfrm>
              <a:off x="367172" y="6088955"/>
              <a:ext cx="6123620" cy="1498600"/>
            </a:xfrm>
            <a:prstGeom prst="roundRect">
              <a:avLst>
                <a:gd name="adj" fmla="val 84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 spc="-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0D4F68C1-6CAB-3573-91B2-A9D9CCF2FEF9}"/>
                </a:ext>
              </a:extLst>
            </p:cNvPr>
            <p:cNvGrpSpPr/>
            <p:nvPr/>
          </p:nvGrpSpPr>
          <p:grpSpPr>
            <a:xfrm>
              <a:off x="2197327" y="6234617"/>
              <a:ext cx="4186570" cy="1253448"/>
              <a:chOff x="1780443" y="6886194"/>
              <a:chExt cx="4222264" cy="1253448"/>
            </a:xfrm>
          </p:grpSpPr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3A50D410-08BC-6007-5230-A0FC325835D6}"/>
                  </a:ext>
                </a:extLst>
              </p:cNvPr>
              <p:cNvGrpSpPr/>
              <p:nvPr/>
            </p:nvGrpSpPr>
            <p:grpSpPr>
              <a:xfrm>
                <a:off x="1780443" y="6886194"/>
                <a:ext cx="4202179" cy="1253448"/>
                <a:chOff x="2075477" y="5985283"/>
                <a:chExt cx="4202179" cy="1407076"/>
              </a:xfrm>
            </p:grpSpPr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07C311BD-0B5F-AF4D-FF6E-560324F9F02C}"/>
                    </a:ext>
                  </a:extLst>
                </p:cNvPr>
                <p:cNvSpPr txBox="1"/>
                <p:nvPr/>
              </p:nvSpPr>
              <p:spPr>
                <a:xfrm>
                  <a:off x="2745232" y="6031967"/>
                  <a:ext cx="3532424" cy="190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Build an AI-based foreign media data analysis platform</a:t>
                  </a:r>
                </a:p>
              </p:txBody>
            </p:sp>
            <p:sp>
              <p:nvSpPr>
                <p:cNvPr id="132" name="직사각형 131">
                  <a:extLst>
                    <a:ext uri="{FF2B5EF4-FFF2-40B4-BE49-F238E27FC236}">
                      <a16:creationId xmlns:a16="http://schemas.microsoft.com/office/drawing/2014/main" id="{011131E2-36AE-7526-AC7B-4DA6DBFD1F71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2-1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174EC680-CD5B-F84F-CEE0-F903816FE0BF}"/>
                    </a:ext>
                  </a:extLst>
                </p:cNvPr>
                <p:cNvSpPr txBox="1"/>
                <p:nvPr/>
              </p:nvSpPr>
              <p:spPr>
                <a:xfrm>
                  <a:off x="2745232" y="7012310"/>
                  <a:ext cx="3391773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Improve the quality of the government’s multilingual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news channels </a:t>
                  </a:r>
                </a:p>
              </p:txBody>
            </p:sp>
            <p:sp>
              <p:nvSpPr>
                <p:cNvPr id="134" name="직사각형 133">
                  <a:extLst>
                    <a:ext uri="{FF2B5EF4-FFF2-40B4-BE49-F238E27FC236}">
                      <a16:creationId xmlns:a16="http://schemas.microsoft.com/office/drawing/2014/main" id="{17F24693-5695-3710-90AC-4D92A323912F}"/>
                    </a:ext>
                  </a:extLst>
                </p:cNvPr>
                <p:cNvSpPr/>
                <p:nvPr/>
              </p:nvSpPr>
              <p:spPr>
                <a:xfrm>
                  <a:off x="2075477" y="7060636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2-4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D3949861-B6C3-5BD3-F9BF-A3B38ED11666}"/>
                  </a:ext>
                </a:extLst>
              </p:cNvPr>
              <p:cNvGrpSpPr/>
              <p:nvPr/>
            </p:nvGrpSpPr>
            <p:grpSpPr>
              <a:xfrm>
                <a:off x="1780443" y="7165769"/>
                <a:ext cx="4222264" cy="338554"/>
                <a:chOff x="2075477" y="5936959"/>
                <a:chExt cx="4222264" cy="380049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13199AA3-EB98-2184-A773-7A1DE1E2CF34}"/>
                    </a:ext>
                  </a:extLst>
                </p:cNvPr>
                <p:cNvSpPr txBox="1"/>
                <p:nvPr/>
              </p:nvSpPr>
              <p:spPr>
                <a:xfrm>
                  <a:off x="2745232" y="5936959"/>
                  <a:ext cx="3552509" cy="38004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Develop the </a:t>
                  </a:r>
                  <a:r>
                    <a:rPr lang="en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“</a:t>
                  </a:r>
                  <a:r>
                    <a:rPr lang="en" altLang="ko-KR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K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-</a:t>
                  </a:r>
                  <a:r>
                    <a:rPr lang="en" altLang="ko-KR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I</a:t>
                  </a:r>
                  <a:r>
                    <a:rPr lang="en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nfo Hub</a:t>
                  </a:r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” as the center of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digital information about Korea </a:t>
                  </a:r>
                </a:p>
              </p:txBody>
            </p:sp>
            <p:sp>
              <p:nvSpPr>
                <p:cNvPr id="130" name="직사각형 129">
                  <a:extLst>
                    <a:ext uri="{FF2B5EF4-FFF2-40B4-BE49-F238E27FC236}">
                      <a16:creationId xmlns:a16="http://schemas.microsoft.com/office/drawing/2014/main" id="{52ECC798-5BF8-8F8A-D57D-03498F379E76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2-2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08963996-58F6-1FEE-7780-DAAF808717A9}"/>
                  </a:ext>
                </a:extLst>
              </p:cNvPr>
              <p:cNvGrpSpPr/>
              <p:nvPr/>
            </p:nvGrpSpPr>
            <p:grpSpPr>
              <a:xfrm>
                <a:off x="1780443" y="7478457"/>
                <a:ext cx="3684845" cy="338554"/>
                <a:chOff x="2075477" y="5936959"/>
                <a:chExt cx="3684845" cy="380049"/>
              </a:xfrm>
            </p:grpSpPr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863B3640-48BC-6A14-6705-466406D7610E}"/>
                    </a:ext>
                  </a:extLst>
                </p:cNvPr>
                <p:cNvSpPr txBox="1"/>
                <p:nvPr/>
              </p:nvSpPr>
              <p:spPr>
                <a:xfrm>
                  <a:off x="2745232" y="5936959"/>
                  <a:ext cx="3015090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Promote the distribution of proper information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about Korea on key websites </a:t>
                  </a:r>
                </a:p>
              </p:txBody>
            </p:sp>
            <p:sp>
              <p:nvSpPr>
                <p:cNvPr id="128" name="직사각형 127">
                  <a:extLst>
                    <a:ext uri="{FF2B5EF4-FFF2-40B4-BE49-F238E27FC236}">
                      <a16:creationId xmlns:a16="http://schemas.microsoft.com/office/drawing/2014/main" id="{111D374B-B5D4-B56F-246C-C007EC2631EC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2-3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</p:grpSp>
        <p:sp>
          <p:nvSpPr>
            <p:cNvPr id="158" name="사각형: 둥근 모서리 157">
              <a:extLst>
                <a:ext uri="{FF2B5EF4-FFF2-40B4-BE49-F238E27FC236}">
                  <a16:creationId xmlns:a16="http://schemas.microsoft.com/office/drawing/2014/main" id="{8B9D3BA1-E21E-FFC9-B437-1E5A659D4DB3}"/>
                </a:ext>
              </a:extLst>
            </p:cNvPr>
            <p:cNvSpPr/>
            <p:nvPr/>
          </p:nvSpPr>
          <p:spPr>
            <a:xfrm>
              <a:off x="362858" y="6088955"/>
              <a:ext cx="1666542" cy="1498600"/>
            </a:xfrm>
            <a:prstGeom prst="roundRect">
              <a:avLst>
                <a:gd name="adj" fmla="val 8410"/>
              </a:avLst>
            </a:prstGeom>
            <a:gradFill>
              <a:gsLst>
                <a:gs pos="0">
                  <a:srgbClr val="50AECC"/>
                </a:gs>
                <a:gs pos="100000">
                  <a:srgbClr val="2889B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0" latinLnBrk="1"/>
              <a:endParaRPr lang="en" altLang="en-US" sz="1100" spc="-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2F0EACA6-96FD-D4B7-373C-106D4C9A3C9B}"/>
                </a:ext>
              </a:extLst>
            </p:cNvPr>
            <p:cNvGrpSpPr/>
            <p:nvPr/>
          </p:nvGrpSpPr>
          <p:grpSpPr>
            <a:xfrm>
              <a:off x="488405" y="6299322"/>
              <a:ext cx="1415452" cy="1077867"/>
              <a:chOff x="340359" y="5004311"/>
              <a:chExt cx="1349955" cy="1077867"/>
            </a:xfrm>
          </p:grpSpPr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338F2907-7DCB-26CA-834C-F6B01EBA67CC}"/>
                  </a:ext>
                </a:extLst>
              </p:cNvPr>
              <p:cNvSpPr txBox="1"/>
              <p:nvPr/>
            </p:nvSpPr>
            <p:spPr>
              <a:xfrm>
                <a:off x="340359" y="5435847"/>
                <a:ext cx="1349955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 rtl="0"/>
                <a:r>
                  <a:rPr lang="en" sz="14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Free circulation of </a:t>
                </a:r>
              </a:p>
              <a:p>
                <a:pPr algn="ctr" rtl="0"/>
                <a:r>
                  <a:rPr lang="en" sz="14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credible </a:t>
                </a:r>
              </a:p>
              <a:p>
                <a:pPr algn="ctr" rtl="0"/>
                <a:r>
                  <a:rPr lang="en" sz="14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information</a:t>
                </a:r>
              </a:p>
            </p:txBody>
          </p:sp>
          <p:sp>
            <p:nvSpPr>
              <p:cNvPr id="161" name="타원 6">
                <a:extLst>
                  <a:ext uri="{FF2B5EF4-FFF2-40B4-BE49-F238E27FC236}">
                    <a16:creationId xmlns:a16="http://schemas.microsoft.com/office/drawing/2014/main" id="{70054AB8-BB1E-9A79-4C5C-37AB7F2DFC5F}"/>
                  </a:ext>
                </a:extLst>
              </p:cNvPr>
              <p:cNvSpPr/>
              <p:nvPr/>
            </p:nvSpPr>
            <p:spPr>
              <a:xfrm>
                <a:off x="374551" y="5004311"/>
                <a:ext cx="1281567" cy="2659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rtl="0"/>
                <a:r>
                  <a:rPr lang="en" sz="1100" b="0" i="0" u="none" spc="-50" baseline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31A1CA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Openness</a:t>
                </a:r>
              </a:p>
            </p:txBody>
          </p:sp>
        </p:grpSp>
      </p:grp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6ABEAA9D-10F9-6943-D309-92D05C655617}"/>
              </a:ext>
            </a:extLst>
          </p:cNvPr>
          <p:cNvGrpSpPr/>
          <p:nvPr/>
        </p:nvGrpSpPr>
        <p:grpSpPr>
          <a:xfrm>
            <a:off x="347863" y="7649032"/>
            <a:ext cx="6127934" cy="1498600"/>
            <a:chOff x="362858" y="7736116"/>
            <a:chExt cx="6127934" cy="1498600"/>
          </a:xfrm>
          <a:effectLst>
            <a:outerShdw blurRad="50800" dist="38100" dir="5400000" algn="t" rotWithShape="0">
              <a:prstClr val="black">
                <a:alpha val="11000"/>
              </a:prstClr>
            </a:outerShdw>
          </a:effectLst>
        </p:grpSpPr>
        <p:sp>
          <p:nvSpPr>
            <p:cNvPr id="175" name="사각형: 둥근 모서리 174">
              <a:extLst>
                <a:ext uri="{FF2B5EF4-FFF2-40B4-BE49-F238E27FC236}">
                  <a16:creationId xmlns:a16="http://schemas.microsoft.com/office/drawing/2014/main" id="{9299D565-2D52-F475-4D2D-990FC02EF672}"/>
                </a:ext>
              </a:extLst>
            </p:cNvPr>
            <p:cNvSpPr/>
            <p:nvPr/>
          </p:nvSpPr>
          <p:spPr>
            <a:xfrm>
              <a:off x="367172" y="7736116"/>
              <a:ext cx="6123620" cy="1498600"/>
            </a:xfrm>
            <a:prstGeom prst="roundRect">
              <a:avLst>
                <a:gd name="adj" fmla="val 84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" altLang="en-US" sz="1600" spc="-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566E174E-59C9-5BF5-C773-11EF25548CCF}"/>
                </a:ext>
              </a:extLst>
            </p:cNvPr>
            <p:cNvGrpSpPr/>
            <p:nvPr/>
          </p:nvGrpSpPr>
          <p:grpSpPr>
            <a:xfrm>
              <a:off x="2197327" y="7838724"/>
              <a:ext cx="3469348" cy="1296498"/>
              <a:chOff x="1780443" y="6843140"/>
              <a:chExt cx="3498927" cy="1296498"/>
            </a:xfrm>
          </p:grpSpPr>
          <p:grpSp>
            <p:nvGrpSpPr>
              <p:cNvPr id="140" name="그룹 139">
                <a:extLst>
                  <a:ext uri="{FF2B5EF4-FFF2-40B4-BE49-F238E27FC236}">
                    <a16:creationId xmlns:a16="http://schemas.microsoft.com/office/drawing/2014/main" id="{C65BB800-F0B4-91F8-DB1A-122EF67C4DA6}"/>
                  </a:ext>
                </a:extLst>
              </p:cNvPr>
              <p:cNvGrpSpPr/>
              <p:nvPr/>
            </p:nvGrpSpPr>
            <p:grpSpPr>
              <a:xfrm>
                <a:off x="1780443" y="6843140"/>
                <a:ext cx="2978359" cy="1296498"/>
                <a:chOff x="2075477" y="5936955"/>
                <a:chExt cx="2978359" cy="1455403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AB4D46F4-2CA1-1AB1-0DC9-39EA2F1D0F6E}"/>
                    </a:ext>
                  </a:extLst>
                </p:cNvPr>
                <p:cNvSpPr txBox="1"/>
                <p:nvPr/>
              </p:nvSpPr>
              <p:spPr>
                <a:xfrm>
                  <a:off x="2745232" y="5936955"/>
                  <a:ext cx="2308604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Expand cooperation with influential </a:t>
                  </a:r>
                </a:p>
                <a:p>
                  <a:pPr algn="l" rtl="0"/>
                  <a:r>
                    <a:rPr lang="en-US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n</a:t>
                  </a:r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o</a:t>
                  </a:r>
                  <a:r>
                    <a:rPr lang="en" sz="110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ntra</a:t>
                  </a:r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ditional new media </a:t>
                  </a:r>
                </a:p>
              </p:txBody>
            </p:sp>
            <p:sp>
              <p:nvSpPr>
                <p:cNvPr id="148" name="직사각형 147">
                  <a:extLst>
                    <a:ext uri="{FF2B5EF4-FFF2-40B4-BE49-F238E27FC236}">
                      <a16:creationId xmlns:a16="http://schemas.microsoft.com/office/drawing/2014/main" id="{76DF1BA8-DB13-4050-C57F-B4702B23C33B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3-1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7427EFD4-0BCF-3E2A-0656-C40E33FAA154}"/>
                    </a:ext>
                  </a:extLst>
                </p:cNvPr>
                <p:cNvSpPr txBox="1"/>
                <p:nvPr/>
              </p:nvSpPr>
              <p:spPr>
                <a:xfrm>
                  <a:off x="2745232" y="7012309"/>
                  <a:ext cx="2281122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Strengthen the roles of national PR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through international broadcasting</a:t>
                  </a:r>
                  <a:endParaRPr lang="en" altLang="en-US" sz="1100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150" name="직사각형 149">
                  <a:extLst>
                    <a:ext uri="{FF2B5EF4-FFF2-40B4-BE49-F238E27FC236}">
                      <a16:creationId xmlns:a16="http://schemas.microsoft.com/office/drawing/2014/main" id="{465C7EE7-DEB0-F568-C794-39CF7FFF7A13}"/>
                    </a:ext>
                  </a:extLst>
                </p:cNvPr>
                <p:cNvSpPr/>
                <p:nvPr/>
              </p:nvSpPr>
              <p:spPr>
                <a:xfrm>
                  <a:off x="2075477" y="7060636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3-4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49025FF4-E676-0195-E4F2-7DCD1C567C4A}"/>
                  </a:ext>
                </a:extLst>
              </p:cNvPr>
              <p:cNvGrpSpPr/>
              <p:nvPr/>
            </p:nvGrpSpPr>
            <p:grpSpPr>
              <a:xfrm>
                <a:off x="1780443" y="7165769"/>
                <a:ext cx="2750409" cy="338554"/>
                <a:chOff x="2075477" y="5936959"/>
                <a:chExt cx="2750409" cy="380049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0CE84F8-ACAB-001D-7A9F-055CF20D1DB3}"/>
                    </a:ext>
                  </a:extLst>
                </p:cNvPr>
                <p:cNvSpPr txBox="1"/>
                <p:nvPr/>
              </p:nvSpPr>
              <p:spPr>
                <a:xfrm>
                  <a:off x="2745232" y="5936959"/>
                  <a:ext cx="2080654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Expand foreign media’s interest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in Korea and support channels</a:t>
                  </a:r>
                </a:p>
              </p:txBody>
            </p:sp>
            <p:sp>
              <p:nvSpPr>
                <p:cNvPr id="146" name="직사각형 145">
                  <a:extLst>
                    <a:ext uri="{FF2B5EF4-FFF2-40B4-BE49-F238E27FC236}">
                      <a16:creationId xmlns:a16="http://schemas.microsoft.com/office/drawing/2014/main" id="{9269424A-C4B5-48A9-86F5-91CC2BF7F020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3-2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1CA620A3-CABF-65E5-54D0-EBA31C04FF71}"/>
                  </a:ext>
                </a:extLst>
              </p:cNvPr>
              <p:cNvGrpSpPr/>
              <p:nvPr/>
            </p:nvGrpSpPr>
            <p:grpSpPr>
              <a:xfrm>
                <a:off x="1780443" y="7478457"/>
                <a:ext cx="3498927" cy="338554"/>
                <a:chOff x="2075477" y="5936959"/>
                <a:chExt cx="3498927" cy="380049"/>
              </a:xfrm>
            </p:grpSpPr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8568A30F-4EF9-1BC2-D5C0-304188413EA1}"/>
                    </a:ext>
                  </a:extLst>
                </p:cNvPr>
                <p:cNvSpPr txBox="1"/>
                <p:nvPr/>
              </p:nvSpPr>
              <p:spPr>
                <a:xfrm>
                  <a:off x="2745232" y="5936959"/>
                  <a:ext cx="2829172" cy="380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Create PR content about Korea with people </a:t>
                  </a:r>
                </a:p>
                <a:p>
                  <a:pPr algn="l" rtl="0"/>
                  <a:r>
                    <a:rPr lang="en" sz="1100" b="0" i="0" u="none" baseline="0" dirty="0">
                      <a:ln>
                        <a:solidFill>
                          <a:schemeClr val="accent1">
                            <a:shade val="1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from around the world</a:t>
                  </a:r>
                  <a:endParaRPr lang="en" altLang="en-US" sz="1100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144" name="직사각형 143">
                  <a:extLst>
                    <a:ext uri="{FF2B5EF4-FFF2-40B4-BE49-F238E27FC236}">
                      <a16:creationId xmlns:a16="http://schemas.microsoft.com/office/drawing/2014/main" id="{FA82505F-FB71-86F6-746A-321107403437}"/>
                    </a:ext>
                  </a:extLst>
                </p:cNvPr>
                <p:cNvSpPr/>
                <p:nvPr/>
              </p:nvSpPr>
              <p:spPr>
                <a:xfrm>
                  <a:off x="2075477" y="5985283"/>
                  <a:ext cx="561722" cy="25321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4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3-3</a:t>
                  </a:r>
                  <a:endParaRPr lang="en" altLang="en-US" sz="14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</p:grpSp>
        </p:grpSp>
        <p:sp>
          <p:nvSpPr>
            <p:cNvPr id="163" name="사각형: 둥근 모서리 162">
              <a:extLst>
                <a:ext uri="{FF2B5EF4-FFF2-40B4-BE49-F238E27FC236}">
                  <a16:creationId xmlns:a16="http://schemas.microsoft.com/office/drawing/2014/main" id="{D02E1398-97DD-82FC-D983-0F321951F6E8}"/>
                </a:ext>
              </a:extLst>
            </p:cNvPr>
            <p:cNvSpPr/>
            <p:nvPr/>
          </p:nvSpPr>
          <p:spPr>
            <a:xfrm>
              <a:off x="362858" y="7736116"/>
              <a:ext cx="1666542" cy="1498600"/>
            </a:xfrm>
            <a:prstGeom prst="roundRect">
              <a:avLst>
                <a:gd name="adj" fmla="val 8410"/>
              </a:avLst>
            </a:prstGeom>
            <a:gradFill flip="none" rotWithShape="1">
              <a:gsLst>
                <a:gs pos="100000">
                  <a:srgbClr val="355FA9"/>
                </a:gs>
                <a:gs pos="0">
                  <a:srgbClr val="3579C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0" latinLnBrk="1"/>
              <a:endParaRPr lang="en" altLang="en-US" sz="16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807B06F4-0C97-0773-701A-5E913E0DA2E7}"/>
                </a:ext>
              </a:extLst>
            </p:cNvPr>
            <p:cNvGrpSpPr/>
            <p:nvPr/>
          </p:nvGrpSpPr>
          <p:grpSpPr>
            <a:xfrm>
              <a:off x="521263" y="7946483"/>
              <a:ext cx="1349728" cy="1077867"/>
              <a:chOff x="521263" y="7939437"/>
              <a:chExt cx="1349728" cy="1077867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2C69499C-A0EA-6922-9E3D-AD8587AA13F8}"/>
                  </a:ext>
                </a:extLst>
              </p:cNvPr>
              <p:cNvSpPr txBox="1"/>
              <p:nvPr/>
            </p:nvSpPr>
            <p:spPr>
              <a:xfrm>
                <a:off x="521263" y="8370973"/>
                <a:ext cx="1349728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 rtl="0"/>
                <a:r>
                  <a:rPr lang="en" sz="14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Various content </a:t>
                </a:r>
              </a:p>
              <a:p>
                <a:pPr algn="ctr" rtl="0"/>
                <a:r>
                  <a:rPr lang="en" sz="14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based on </a:t>
                </a:r>
              </a:p>
              <a:p>
                <a:pPr algn="ctr" rtl="0"/>
                <a:r>
                  <a:rPr lang="en" sz="1400" b="0" i="0" u="none" spc="-50" baseline="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new partnerships</a:t>
                </a:r>
                <a:endParaRPr lang="en" altLang="ko-KR" sz="1400" spc="-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  <p:sp>
            <p:nvSpPr>
              <p:cNvPr id="166" name="타원 6">
                <a:extLst>
                  <a:ext uri="{FF2B5EF4-FFF2-40B4-BE49-F238E27FC236}">
                    <a16:creationId xmlns:a16="http://schemas.microsoft.com/office/drawing/2014/main" id="{427D7305-60B8-CDE8-3890-3B06D9C23DA9}"/>
                  </a:ext>
                </a:extLst>
              </p:cNvPr>
              <p:cNvSpPr/>
              <p:nvPr/>
            </p:nvSpPr>
            <p:spPr>
              <a:xfrm>
                <a:off x="524257" y="7939437"/>
                <a:ext cx="1343746" cy="26593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rtl="0"/>
                <a:r>
                  <a:rPr lang="en" sz="1100" b="0" i="0" u="none" spc="-50" baseline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355FA9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Connectivity</a:t>
                </a:r>
              </a:p>
            </p:txBody>
          </p:sp>
        </p:grp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F8D100E6-B401-3E82-BF5A-6A3A8EADE55B}"/>
              </a:ext>
            </a:extLst>
          </p:cNvPr>
          <p:cNvSpPr txBox="1"/>
          <p:nvPr/>
        </p:nvSpPr>
        <p:spPr>
          <a:xfrm>
            <a:off x="784389" y="4382583"/>
            <a:ext cx="79348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 rtl="0"/>
            <a:r>
              <a:rPr lang="en" sz="1400" b="0" i="0" u="none" spc="-50" baseline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Strategies</a:t>
            </a:r>
          </a:p>
        </p:txBody>
      </p:sp>
      <p:cxnSp>
        <p:nvCxnSpPr>
          <p:cNvPr id="187" name="직선 연결선 186">
            <a:extLst>
              <a:ext uri="{FF2B5EF4-FFF2-40B4-BE49-F238E27FC236}">
                <a16:creationId xmlns:a16="http://schemas.microsoft.com/office/drawing/2014/main" id="{0B480AC7-6673-77E0-40B8-B487EB55EB21}"/>
              </a:ext>
            </a:extLst>
          </p:cNvPr>
          <p:cNvCxnSpPr>
            <a:cxnSpLocks/>
          </p:cNvCxnSpPr>
          <p:nvPr/>
        </p:nvCxnSpPr>
        <p:spPr>
          <a:xfrm flipV="1">
            <a:off x="2014405" y="4379498"/>
            <a:ext cx="0" cy="19083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B0F3BAC0-38EB-671E-BF13-4851589D52B8}"/>
              </a:ext>
            </a:extLst>
          </p:cNvPr>
          <p:cNvSpPr txBox="1"/>
          <p:nvPr/>
        </p:nvSpPr>
        <p:spPr>
          <a:xfrm>
            <a:off x="3993795" y="4382583"/>
            <a:ext cx="46807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ctr" rtl="0"/>
            <a:r>
              <a:rPr lang="en" sz="1400" b="0" i="0" u="none" spc="-50" baseline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Tasks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2F151F4-F5BF-7AFB-7D09-372AE4B935A7}"/>
              </a:ext>
            </a:extLst>
          </p:cNvPr>
          <p:cNvSpPr/>
          <p:nvPr/>
        </p:nvSpPr>
        <p:spPr>
          <a:xfrm>
            <a:off x="1631205" y="1274373"/>
            <a:ext cx="4723875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 rtl="0"/>
            <a:r>
              <a:rPr lang="en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55FA9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Spread more abundant, more accurate and more positive information</a:t>
            </a:r>
          </a:p>
        </p:txBody>
      </p:sp>
      <p:sp>
        <p:nvSpPr>
          <p:cNvPr id="293" name="사각형: 둥근 모서리 292">
            <a:extLst>
              <a:ext uri="{FF2B5EF4-FFF2-40B4-BE49-F238E27FC236}">
                <a16:creationId xmlns:a16="http://schemas.microsoft.com/office/drawing/2014/main" id="{0F0BFC92-7AC8-8151-590D-F276E639369F}"/>
              </a:ext>
            </a:extLst>
          </p:cNvPr>
          <p:cNvSpPr/>
          <p:nvPr/>
        </p:nvSpPr>
        <p:spPr>
          <a:xfrm>
            <a:off x="1035409" y="1285480"/>
            <a:ext cx="485913" cy="350202"/>
          </a:xfrm>
          <a:prstGeom prst="roundRect">
            <a:avLst/>
          </a:prstGeom>
          <a:solidFill>
            <a:srgbClr val="355FA9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n" sz="12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355FA9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Goal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917FB10D-7F7E-B472-CA13-C2EB86B39DA7}"/>
              </a:ext>
            </a:extLst>
          </p:cNvPr>
          <p:cNvSpPr txBox="1"/>
          <p:nvPr/>
        </p:nvSpPr>
        <p:spPr>
          <a:xfrm>
            <a:off x="2949368" y="1861335"/>
            <a:ext cx="92927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72000" tIns="0" rIns="72000" bIns="0" rtlCol="0" anchor="b">
            <a:spAutoFit/>
          </a:bodyPr>
          <a:lstStyle/>
          <a:p>
            <a:pPr algn="ctr" rtl="0"/>
            <a:r>
              <a:rPr lang="en" sz="1400" b="0" i="0" u="none" spc="-50" baseline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Directions</a:t>
            </a:r>
          </a:p>
        </p:txBody>
      </p:sp>
      <p:sp>
        <p:nvSpPr>
          <p:cNvPr id="297" name="사각형: 둥근 모서리 296">
            <a:extLst>
              <a:ext uri="{FF2B5EF4-FFF2-40B4-BE49-F238E27FC236}">
                <a16:creationId xmlns:a16="http://schemas.microsoft.com/office/drawing/2014/main" id="{2DADCE4A-8C0E-3E11-9B24-908B7D56553B}"/>
              </a:ext>
            </a:extLst>
          </p:cNvPr>
          <p:cNvSpPr/>
          <p:nvPr/>
        </p:nvSpPr>
        <p:spPr>
          <a:xfrm>
            <a:off x="236292" y="642001"/>
            <a:ext cx="485913" cy="35020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n" sz="1400" b="0" i="0" u="none" spc="-50" baseline="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57E3FF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Vision |</a:t>
            </a:r>
            <a:endParaRPr lang="en" altLang="en-US" sz="1400" spc="-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57E3FF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7876198"/>
      </p:ext>
    </p:extLst>
  </p:cSld>
  <p:clrMapOvr>
    <a:masterClrMapping/>
  </p:clrMapOvr>
  <p:extLst mod="1">
    <p:ext uri="{6950BFC3-D8DA-4A85-94F7-54DA5524770B}">
      <p188:commentRel xmlns=""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C7CB42B2-0C56-6C25-B692-D2B07BA36FAC}"/>
              </a:ext>
            </a:extLst>
          </p:cNvPr>
          <p:cNvGrpSpPr/>
          <p:nvPr/>
        </p:nvGrpSpPr>
        <p:grpSpPr>
          <a:xfrm>
            <a:off x="188913" y="523875"/>
            <a:ext cx="6660739" cy="8591096"/>
            <a:chOff x="188913" y="523875"/>
            <a:chExt cx="6660739" cy="8591096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A9C7EFCD-3F4E-4263-CC18-3E8DA6B2C0C9}"/>
                </a:ext>
              </a:extLst>
            </p:cNvPr>
            <p:cNvSpPr/>
            <p:nvPr/>
          </p:nvSpPr>
          <p:spPr>
            <a:xfrm>
              <a:off x="188913" y="844062"/>
              <a:ext cx="820922" cy="8270909"/>
            </a:xfrm>
            <a:prstGeom prst="roundRect">
              <a:avLst>
                <a:gd name="adj" fmla="val 0"/>
              </a:avLst>
            </a:prstGeom>
            <a:pattFill prst="smCheck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rtl="0"/>
              <a:endParaRPr lang="en" altLang="en-US" sz="2000" spc="-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57E3FF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Pretendard Medium" panose="02000603000000020004" pitchFamily="2" charset="-127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18E3E650-CF94-163C-6538-AB56CDC966D5}"/>
                </a:ext>
              </a:extLst>
            </p:cNvPr>
            <p:cNvGrpSpPr/>
            <p:nvPr/>
          </p:nvGrpSpPr>
          <p:grpSpPr>
            <a:xfrm>
              <a:off x="188913" y="523875"/>
              <a:ext cx="6660739" cy="8538063"/>
              <a:chOff x="188913" y="970671"/>
              <a:chExt cx="6660739" cy="8093900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F670B70F-0C25-0CA2-C5D1-0DFAA6FDABF2}"/>
                  </a:ext>
                </a:extLst>
              </p:cNvPr>
              <p:cNvGrpSpPr/>
              <p:nvPr/>
            </p:nvGrpSpPr>
            <p:grpSpPr>
              <a:xfrm>
                <a:off x="188913" y="970671"/>
                <a:ext cx="6660739" cy="2541835"/>
                <a:chOff x="188913" y="970671"/>
                <a:chExt cx="6660739" cy="2541835"/>
              </a:xfrm>
            </p:grpSpPr>
            <p:sp>
              <p:nvSpPr>
                <p:cNvPr id="31" name="직사각형 30">
                  <a:extLst>
                    <a:ext uri="{FF2B5EF4-FFF2-40B4-BE49-F238E27FC236}">
                      <a16:creationId xmlns:a16="http://schemas.microsoft.com/office/drawing/2014/main" id="{EAA30456-5E0C-A825-D313-608455DBE799}"/>
                    </a:ext>
                  </a:extLst>
                </p:cNvPr>
                <p:cNvSpPr/>
                <p:nvPr/>
              </p:nvSpPr>
              <p:spPr>
                <a:xfrm>
                  <a:off x="188913" y="1509301"/>
                  <a:ext cx="828000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2025 onward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29" name="직사각형 28">
                  <a:extLst>
                    <a:ext uri="{FF2B5EF4-FFF2-40B4-BE49-F238E27FC236}">
                      <a16:creationId xmlns:a16="http://schemas.microsoft.com/office/drawing/2014/main" id="{1C1F5EBF-1125-EDE6-1DD3-5637E35A4D7E}"/>
                    </a:ext>
                  </a:extLst>
                </p:cNvPr>
                <p:cNvSpPr/>
                <p:nvPr/>
              </p:nvSpPr>
              <p:spPr>
                <a:xfrm>
                  <a:off x="188913" y="2106489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2025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27" name="직사각형 26">
                  <a:extLst>
                    <a:ext uri="{FF2B5EF4-FFF2-40B4-BE49-F238E27FC236}">
                      <a16:creationId xmlns:a16="http://schemas.microsoft.com/office/drawing/2014/main" id="{A742402D-2A8A-B1BD-D564-4BF6EC5F6CEF}"/>
                    </a:ext>
                  </a:extLst>
                </p:cNvPr>
                <p:cNvSpPr/>
                <p:nvPr/>
              </p:nvSpPr>
              <p:spPr>
                <a:xfrm>
                  <a:off x="188913" y="2703682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2024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D42E7BF1-3B45-0582-F188-5047472957CB}"/>
                    </a:ext>
                  </a:extLst>
                </p:cNvPr>
                <p:cNvGrpSpPr/>
                <p:nvPr/>
              </p:nvGrpSpPr>
              <p:grpSpPr>
                <a:xfrm>
                  <a:off x="188913" y="970671"/>
                  <a:ext cx="6660739" cy="2541835"/>
                  <a:chOff x="188913" y="970671"/>
                  <a:chExt cx="6660739" cy="2541835"/>
                </a:xfrm>
              </p:grpSpPr>
              <p:sp>
                <p:nvSpPr>
                  <p:cNvPr id="7" name="사각형: 둥근 모서리 6">
                    <a:extLst>
                      <a:ext uri="{FF2B5EF4-FFF2-40B4-BE49-F238E27FC236}">
                        <a16:creationId xmlns:a16="http://schemas.microsoft.com/office/drawing/2014/main" id="{88A40606-8F62-62EA-736A-F3785D3A735B}"/>
                      </a:ext>
                    </a:extLst>
                  </p:cNvPr>
                  <p:cNvSpPr/>
                  <p:nvPr/>
                </p:nvSpPr>
                <p:spPr>
                  <a:xfrm>
                    <a:off x="844062" y="970671"/>
                    <a:ext cx="5866226" cy="407963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377BC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468000" rtlCol="0" anchor="ctr"/>
                  <a:lstStyle/>
                  <a:p>
                    <a:pPr algn="l" rtl="0"/>
                    <a:r>
                      <a:rPr lang="en" sz="1600" spc="-5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Global</a:t>
                    </a:r>
                    <a:r>
                      <a:rPr lang="en" sz="16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 PR activities centered on core values 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4960D184-50D0-1707-89AB-0BDDD34932D5}"/>
                      </a:ext>
                    </a:extLst>
                  </p:cNvPr>
                  <p:cNvSpPr txBox="1"/>
                  <p:nvPr/>
                </p:nvSpPr>
                <p:spPr>
                  <a:xfrm>
                    <a:off x="1215243" y="1852330"/>
                    <a:ext cx="3638670" cy="16047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marL="153988" indent="-153988" algn="l" rtl="0">
                      <a:buFont typeface="나눔고딕" panose="020D0604000000000000" pitchFamily="50" charset="-127"/>
                      <a:buChar char="–"/>
                    </a:pPr>
                    <a:r>
                      <a:rPr lang="en" sz="11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Operate the Global Public Relations Strategy Committee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FA3DADA-7BAF-D555-35E2-702C78ABDC83}"/>
                      </a:ext>
                    </a:extLst>
                  </p:cNvPr>
                  <p:cNvSpPr txBox="1"/>
                  <p:nvPr/>
                </p:nvSpPr>
                <p:spPr>
                  <a:xfrm>
                    <a:off x="1100244" y="1548001"/>
                    <a:ext cx="3697661" cy="17505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algn="l" rtl="0"/>
                    <a:r>
                      <a:rPr lang="en" sz="12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1-1. Design </a:t>
                    </a:r>
                    <a:r>
                      <a:rPr lang="en" sz="1200" spc="-5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global</a:t>
                    </a:r>
                    <a:r>
                      <a:rPr lang="en" sz="12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 PR concepts centered on core values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B4B84A95-3D06-B5C3-8CBD-B072BDA96D06}"/>
                      </a:ext>
                    </a:extLst>
                  </p:cNvPr>
                  <p:cNvSpPr txBox="1"/>
                  <p:nvPr/>
                </p:nvSpPr>
                <p:spPr>
                  <a:xfrm>
                    <a:off x="1100244" y="2145189"/>
                    <a:ext cx="5074641" cy="17505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algn="l" rtl="0"/>
                    <a:r>
                      <a:rPr lang="en" sz="12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1-2. Identify PR agendas and leading discourses that resonate with the world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49475059-9B8A-C658-129B-FCEFFD3AB9DD}"/>
                      </a:ext>
                    </a:extLst>
                  </p:cNvPr>
                  <p:cNvSpPr txBox="1"/>
                  <p:nvPr/>
                </p:nvSpPr>
                <p:spPr>
                  <a:xfrm>
                    <a:off x="1100244" y="2742382"/>
                    <a:ext cx="4560076" cy="17505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algn="l" rtl="0"/>
                    <a:r>
                      <a:rPr lang="en" sz="12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a:t>1-3. Send out consistent external messages at the government level </a:t>
                    </a: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B980BCE0-9810-B9B9-9F1D-45E1D4630E9D}"/>
                      </a:ext>
                    </a:extLst>
                  </p:cNvPr>
                  <p:cNvSpPr txBox="1"/>
                  <p:nvPr/>
                </p:nvSpPr>
                <p:spPr>
                  <a:xfrm>
                    <a:off x="1215243" y="2449523"/>
                    <a:ext cx="3388602" cy="16047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marL="153988" indent="-153988" algn="l" rtl="0">
                      <a:buFont typeface="나눔고딕" panose="020D0604000000000000" pitchFamily="50" charset="-127"/>
                      <a:buChar char="–"/>
                    </a:pPr>
                    <a:r>
                      <a:rPr lang="en" sz="1100" b="0" i="0" u="none" spc="-50" baseline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Disseminate and utilize discourses on global agendas</a:t>
                    </a: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5767BCEF-8067-CDE6-3A14-F6D152167726}"/>
                      </a:ext>
                    </a:extLst>
                  </p:cNvPr>
                  <p:cNvSpPr txBox="1"/>
                  <p:nvPr/>
                </p:nvSpPr>
                <p:spPr>
                  <a:xfrm>
                    <a:off x="1215243" y="3046717"/>
                    <a:ext cx="3686760" cy="16047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marL="153988" indent="-153988" algn="l" rtl="0">
                      <a:buFont typeface="나눔고딕" panose="020D0604000000000000" pitchFamily="50" charset="-127"/>
                      <a:buChar char="–"/>
                    </a:pPr>
                    <a:r>
                      <a:rPr lang="en" sz="1100" b="0" i="0" u="none" spc="-50" baseline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Produce reference materials on policies and current issues</a:t>
                    </a: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4F796006-3242-B9EA-B557-592E6318223D}"/>
                      </a:ext>
                    </a:extLst>
                  </p:cNvPr>
                  <p:cNvSpPr txBox="1"/>
                  <p:nvPr/>
                </p:nvSpPr>
                <p:spPr>
                  <a:xfrm>
                    <a:off x="1215243" y="3191564"/>
                    <a:ext cx="5634409" cy="32094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144000" bIns="0" rtlCol="0" anchor="ctr">
                    <a:spAutoFit/>
                  </a:bodyPr>
                  <a:lstStyle/>
                  <a:p>
                    <a:pPr marL="153988" indent="-153988" algn="l" rtl="0">
                      <a:buFont typeface="나눔고딕" panose="020D0604000000000000" pitchFamily="50" charset="-127"/>
                      <a:buChar char="–"/>
                    </a:pPr>
                    <a:r>
                      <a:rPr lang="en" sz="11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Help ministries  secure more foreign media-related staff</a:t>
                    </a:r>
                    <a:r>
                      <a:rPr lang="en" sz="1100" spc="-5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 –</a:t>
                    </a:r>
                    <a:r>
                      <a:rPr lang="en" sz="11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 in consideration of </a:t>
                    </a:r>
                    <a:r>
                      <a:rPr lang="en" altLang="ko-KR" sz="11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each ministry’s </a:t>
                    </a:r>
                    <a:endParaRPr lang="en" altLang="ko-KR" sz="11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  <a:p>
                    <a:pPr algn="l" rtl="0"/>
                    <a:r>
                      <a:rPr lang="en" sz="1100" spc="-5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     foreign </a:t>
                    </a:r>
                    <a:r>
                      <a:rPr lang="en" sz="11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press </a:t>
                    </a:r>
                    <a:r>
                      <a:rPr lang="en-US" sz="1100" spc="-5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d</a:t>
                    </a:r>
                    <a:r>
                      <a:rPr lang="en" sz="1100" b="0" i="0" u="none" spc="-5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emands</a:t>
                    </a:r>
                  </a:p>
                </p:txBody>
              </p:sp>
              <p:sp>
                <p:nvSpPr>
                  <p:cNvPr id="163" name="사각형: 둥근 모서리 162">
                    <a:extLst>
                      <a:ext uri="{FF2B5EF4-FFF2-40B4-BE49-F238E27FC236}">
                        <a16:creationId xmlns:a16="http://schemas.microsoft.com/office/drawing/2014/main" id="{1CC0C7AB-8A73-3019-4F5E-148CC367096E}"/>
                      </a:ext>
                    </a:extLst>
                  </p:cNvPr>
                  <p:cNvSpPr/>
                  <p:nvPr/>
                </p:nvSpPr>
                <p:spPr>
                  <a:xfrm>
                    <a:off x="188913" y="970671"/>
                    <a:ext cx="828000" cy="407963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355FA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b"/>
                  <a:lstStyle/>
                  <a:p>
                    <a:pPr algn="ctr" rtl="0"/>
                    <a:r>
                      <a:rPr lang="en" sz="2000" b="0" i="0" u="none" spc="-50" baseline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rgbClr val="57E3FF"/>
                        </a:solidFill>
                        <a:latin typeface="바탕체" panose="02030609000101010101" pitchFamily="17" charset="-127"/>
                        <a:ea typeface="바탕체" panose="02030609000101010101" pitchFamily="17" charset="-127"/>
                        <a:cs typeface="Pretendard Medium" panose="02000603000000020004" pitchFamily="2" charset="-127"/>
                      </a:rPr>
                      <a:t>I</a:t>
                    </a:r>
                    <a:endParaRPr lang="en" altLang="en-US" sz="20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rgbClr val="57E3FF"/>
                      </a:solidFill>
                      <a:latin typeface="바탕체" panose="02030609000101010101" pitchFamily="17" charset="-127"/>
                      <a:ea typeface="바탕체" panose="02030609000101010101" pitchFamily="17" charset="-127"/>
                      <a:cs typeface="Pretendard Medium" panose="02000603000000020004" pitchFamily="2" charset="-127"/>
                    </a:endParaRPr>
                  </a:p>
                </p:txBody>
              </p:sp>
            </p:grp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E9DD8A58-E4A0-7B7D-5778-54A393B08E25}"/>
                  </a:ext>
                </a:extLst>
              </p:cNvPr>
              <p:cNvGrpSpPr/>
              <p:nvPr/>
            </p:nvGrpSpPr>
            <p:grpSpPr>
              <a:xfrm>
                <a:off x="188913" y="3749599"/>
                <a:ext cx="6521375" cy="2282894"/>
                <a:chOff x="188913" y="3749599"/>
                <a:chExt cx="6521375" cy="2282894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6CF9910-0567-20D4-6617-D2A5CD15A7D0}"/>
                    </a:ext>
                  </a:extLst>
                </p:cNvPr>
                <p:cNvSpPr txBox="1"/>
                <p:nvPr/>
              </p:nvSpPr>
              <p:spPr>
                <a:xfrm>
                  <a:off x="1100244" y="4323808"/>
                  <a:ext cx="3962157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2-1. Build an AI-based foreign media data analysis platform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19F185E4-A27F-9CFD-F89A-0B20E75BFB0A}"/>
                    </a:ext>
                  </a:extLst>
                </p:cNvPr>
                <p:cNvSpPr txBox="1"/>
                <p:nvPr/>
              </p:nvSpPr>
              <p:spPr>
                <a:xfrm>
                  <a:off x="1100244" y="5832177"/>
                  <a:ext cx="4855029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2-4. Improve the quality of the government’s multilingual news channels 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ACA8667-4393-6496-A39A-4843AC026334}"/>
                    </a:ext>
                  </a:extLst>
                </p:cNvPr>
                <p:cNvSpPr txBox="1"/>
                <p:nvPr/>
              </p:nvSpPr>
              <p:spPr>
                <a:xfrm>
                  <a:off x="1100244" y="4639352"/>
                  <a:ext cx="5289443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2-2. Develop the “K</a:t>
                  </a:r>
                  <a:r>
                    <a:rPr lang="en" sz="12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-</a:t>
                  </a:r>
                  <a:r>
                    <a:rPr lang="en" altLang="ko-KR" sz="12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I</a:t>
                  </a:r>
                  <a:r>
                    <a:rPr lang="en" sz="12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nf</a:t>
                  </a:r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o Hub” as the center of digital information about Korea 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29B3B41-F599-A940-92AE-F36E9082D7E9}"/>
                    </a:ext>
                  </a:extLst>
                </p:cNvPr>
                <p:cNvSpPr txBox="1"/>
                <p:nvPr/>
              </p:nvSpPr>
              <p:spPr>
                <a:xfrm>
                  <a:off x="1100244" y="5236545"/>
                  <a:ext cx="5462567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2-3. Promote the distribution of proper information about Korea on </a:t>
                  </a:r>
                  <a:r>
                    <a:rPr lang="en" sz="12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major</a:t>
                  </a:r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 websites 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881BAF6-B7FF-0659-FC35-F0C705F72253}"/>
                    </a:ext>
                  </a:extLst>
                </p:cNvPr>
                <p:cNvSpPr txBox="1"/>
                <p:nvPr/>
              </p:nvSpPr>
              <p:spPr>
                <a:xfrm>
                  <a:off x="1215243" y="4945242"/>
                  <a:ext cx="3241126" cy="16047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marL="153988" indent="-153988" algn="l" rtl="0">
                    <a:buFont typeface="나눔고딕" panose="020D0604000000000000" pitchFamily="50" charset="-127"/>
                    <a:buChar char="–"/>
                  </a:pPr>
                  <a:r>
                    <a:rPr lang="en" sz="11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Link Korea-related information and build platforms 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299664C-F4AE-35DC-92CD-87F7EF22F128}"/>
                    </a:ext>
                  </a:extLst>
                </p:cNvPr>
                <p:cNvSpPr txBox="1"/>
                <p:nvPr/>
              </p:nvSpPr>
              <p:spPr>
                <a:xfrm>
                  <a:off x="1215243" y="5542436"/>
                  <a:ext cx="2944570" cy="16047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marL="153988" indent="-153988" algn="l" rtl="0">
                    <a:buFont typeface="나눔고딕" panose="020D0604000000000000" pitchFamily="50" charset="-127"/>
                    <a:buChar char="–"/>
                  </a:pPr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Provide key information about Korea by topic </a:t>
                  </a:r>
                </a:p>
              </p:txBody>
            </p:sp>
            <p:sp>
              <p:nvSpPr>
                <p:cNvPr id="86" name="사각형: 둥근 모서리 85">
                  <a:extLst>
                    <a:ext uri="{FF2B5EF4-FFF2-40B4-BE49-F238E27FC236}">
                      <a16:creationId xmlns:a16="http://schemas.microsoft.com/office/drawing/2014/main" id="{01371286-CA0B-5DC8-2E16-3EAB79F2DA5E}"/>
                    </a:ext>
                  </a:extLst>
                </p:cNvPr>
                <p:cNvSpPr/>
                <p:nvPr/>
              </p:nvSpPr>
              <p:spPr>
                <a:xfrm>
                  <a:off x="844062" y="3749599"/>
                  <a:ext cx="5866226" cy="40796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37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68000" rtlCol="0" anchor="ctr"/>
                <a:lstStyle/>
                <a:p>
                  <a:pPr algn="l" rtl="0"/>
                  <a:r>
                    <a:rPr lang="en" sz="16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Promote the circulation of credible information</a:t>
                  </a:r>
                </a:p>
              </p:txBody>
            </p:sp>
            <p:sp>
              <p:nvSpPr>
                <p:cNvPr id="47" name="직사각형 46">
                  <a:extLst>
                    <a:ext uri="{FF2B5EF4-FFF2-40B4-BE49-F238E27FC236}">
                      <a16:creationId xmlns:a16="http://schemas.microsoft.com/office/drawing/2014/main" id="{768DC0B0-EF88-175D-62FD-BC9C4AA019CD}"/>
                    </a:ext>
                  </a:extLst>
                </p:cNvPr>
                <p:cNvSpPr/>
                <p:nvPr/>
              </p:nvSpPr>
              <p:spPr>
                <a:xfrm>
                  <a:off x="188913" y="4298553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2025–2027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2442D817-4629-B42A-7123-16BAF76DF495}"/>
                    </a:ext>
                  </a:extLst>
                </p:cNvPr>
                <p:cNvSpPr/>
                <p:nvPr/>
              </p:nvSpPr>
              <p:spPr>
                <a:xfrm>
                  <a:off x="188913" y="5806922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2025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45" name="직사각형 44">
                  <a:extLst>
                    <a:ext uri="{FF2B5EF4-FFF2-40B4-BE49-F238E27FC236}">
                      <a16:creationId xmlns:a16="http://schemas.microsoft.com/office/drawing/2014/main" id="{0BDED876-65E5-8408-6A56-138802B4A910}"/>
                    </a:ext>
                  </a:extLst>
                </p:cNvPr>
                <p:cNvSpPr/>
                <p:nvPr/>
              </p:nvSpPr>
              <p:spPr>
                <a:xfrm>
                  <a:off x="188913" y="4614089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2025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4DCA073A-AB6C-A602-FD7C-7393FB834D60}"/>
                    </a:ext>
                  </a:extLst>
                </p:cNvPr>
                <p:cNvSpPr/>
                <p:nvPr/>
              </p:nvSpPr>
              <p:spPr>
                <a:xfrm>
                  <a:off x="188913" y="5211282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2024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164" name="사각형: 둥근 모서리 163">
                  <a:extLst>
                    <a:ext uri="{FF2B5EF4-FFF2-40B4-BE49-F238E27FC236}">
                      <a16:creationId xmlns:a16="http://schemas.microsoft.com/office/drawing/2014/main" id="{8D0E0FDD-54D4-B10D-D271-E7B5B5B16071}"/>
                    </a:ext>
                  </a:extLst>
                </p:cNvPr>
                <p:cNvSpPr/>
                <p:nvPr/>
              </p:nvSpPr>
              <p:spPr>
                <a:xfrm>
                  <a:off x="188913" y="3749599"/>
                  <a:ext cx="828000" cy="40796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355FA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b"/>
                <a:lstStyle/>
                <a:p>
                  <a:pPr algn="ctr" rtl="0"/>
                  <a:r>
                    <a:rPr lang="en" sz="20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rgbClr val="57E3FF"/>
                      </a:solidFill>
                      <a:latin typeface="바탕체" panose="02030609000101010101" pitchFamily="17" charset="-127"/>
                      <a:ea typeface="바탕체" panose="02030609000101010101" pitchFamily="17" charset="-127"/>
                      <a:cs typeface="Pretendard Medium" panose="02000603000000020004" pitchFamily="2" charset="-127"/>
                    </a:rPr>
                    <a:t>II</a:t>
                  </a:r>
                  <a:endParaRPr lang="en" altLang="en-US" sz="20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57E3FF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  <a:cs typeface="Pretendard Medium" panose="02000603000000020004" pitchFamily="2" charset="-127"/>
                  </a:endParaRPr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946FF1F6-F9F1-F05E-F9F1-0A2AF5848856}"/>
                  </a:ext>
                </a:extLst>
              </p:cNvPr>
              <p:cNvGrpSpPr/>
              <p:nvPr/>
            </p:nvGrpSpPr>
            <p:grpSpPr>
              <a:xfrm>
                <a:off x="188913" y="6438613"/>
                <a:ext cx="6583795" cy="2625958"/>
                <a:chOff x="188913" y="6438613"/>
                <a:chExt cx="6583795" cy="2625958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D5C25EF-A267-A535-C7FF-0BAEAB0D77FC}"/>
                    </a:ext>
                  </a:extLst>
                </p:cNvPr>
                <p:cNvSpPr txBox="1"/>
                <p:nvPr/>
              </p:nvSpPr>
              <p:spPr>
                <a:xfrm>
                  <a:off x="1100244" y="7040340"/>
                  <a:ext cx="4449470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3-1. Expand cooperation with </a:t>
                  </a:r>
                  <a:r>
                    <a:rPr lang="en" sz="1200" spc="-5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influential nontraditional </a:t>
                  </a:r>
                  <a:r>
                    <a:rPr lang="en" sz="12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new media 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9B03C35-D9DA-6EA6-677E-5EB604527B7B}"/>
                    </a:ext>
                  </a:extLst>
                </p:cNvPr>
                <p:cNvSpPr txBox="1"/>
                <p:nvPr/>
              </p:nvSpPr>
              <p:spPr>
                <a:xfrm>
                  <a:off x="1100244" y="8759474"/>
                  <a:ext cx="4994491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3-4. Strengthen the roles of national PR through international broadcasting</a:t>
                  </a:r>
                  <a:endParaRPr lang="en" altLang="en-US" sz="12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7B9961B-3BC1-C38E-719A-77DA389967C3}"/>
                    </a:ext>
                  </a:extLst>
                </p:cNvPr>
                <p:cNvSpPr txBox="1"/>
                <p:nvPr/>
              </p:nvSpPr>
              <p:spPr>
                <a:xfrm>
                  <a:off x="1100244" y="7852960"/>
                  <a:ext cx="4508780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3-2. Expand foreign media’s interest in Korea and support channels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B981E0DA-CC30-6CC7-4953-C58AA0DB3075}"/>
                    </a:ext>
                  </a:extLst>
                </p:cNvPr>
                <p:cNvSpPr txBox="1"/>
                <p:nvPr/>
              </p:nvSpPr>
              <p:spPr>
                <a:xfrm>
                  <a:off x="1100244" y="8165401"/>
                  <a:ext cx="4401380" cy="175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algn="l" rtl="0"/>
                  <a:r>
                    <a:rPr lang="en" sz="12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3-3. Create PR content about Korea with people around the world</a:t>
                  </a:r>
                  <a:endParaRPr lang="en" altLang="en-US" sz="12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E886310-9572-8093-ECC9-E5173E6EF9C1}"/>
                    </a:ext>
                  </a:extLst>
                </p:cNvPr>
                <p:cNvSpPr txBox="1"/>
                <p:nvPr/>
              </p:nvSpPr>
              <p:spPr>
                <a:xfrm>
                  <a:off x="1215243" y="7344671"/>
                  <a:ext cx="5557465" cy="16047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marL="153988" indent="-153988" algn="l" rtl="0">
                    <a:buFont typeface="나눔고딕" panose="020D0604000000000000" pitchFamily="50" charset="-127"/>
                    <a:buChar char="–"/>
                  </a:pPr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Provide information without delay to foreign media and hold regular foreign media briefings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CF5DF1EF-1A53-A2F5-576F-160A1B222180}"/>
                    </a:ext>
                  </a:extLst>
                </p:cNvPr>
                <p:cNvSpPr txBox="1"/>
                <p:nvPr/>
              </p:nvSpPr>
              <p:spPr>
                <a:xfrm>
                  <a:off x="1215243" y="8469733"/>
                  <a:ext cx="3524858" cy="16047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marL="153988" indent="-153988" algn="l" rtl="0">
                    <a:buFont typeface="나눔고딕" panose="020D0604000000000000" pitchFamily="50" charset="-127"/>
                    <a:buChar char="–"/>
                  </a:pPr>
                  <a:r>
                    <a:rPr lang="en" sz="110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Provide information tailored to Korea’s foreign residents</a:t>
                  </a:r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74148AB2-96DB-A066-A41E-C2E1E88F39C3}"/>
                    </a:ext>
                  </a:extLst>
                </p:cNvPr>
                <p:cNvSpPr txBox="1"/>
                <p:nvPr/>
              </p:nvSpPr>
              <p:spPr>
                <a:xfrm>
                  <a:off x="1215243" y="7569755"/>
                  <a:ext cx="3449516" cy="16047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144000" bIns="0" rtlCol="0" anchor="ctr">
                  <a:spAutoFit/>
                </a:bodyPr>
                <a:lstStyle/>
                <a:p>
                  <a:pPr marL="153988" indent="-153988" algn="l" rtl="0">
                    <a:buFont typeface="나눔고딕" panose="020D0604000000000000" pitchFamily="50" charset="-127"/>
                    <a:buChar char="–"/>
                  </a:pPr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Host multilateral summits in Korea at the media center </a:t>
                  </a:r>
                </a:p>
              </p:txBody>
            </p:sp>
            <p:sp>
              <p:nvSpPr>
                <p:cNvPr id="87" name="사각형: 둥근 모서리 86">
                  <a:extLst>
                    <a:ext uri="{FF2B5EF4-FFF2-40B4-BE49-F238E27FC236}">
                      <a16:creationId xmlns:a16="http://schemas.microsoft.com/office/drawing/2014/main" id="{D471079F-4DC6-3EF5-D0B3-AFE6EDDF2686}"/>
                    </a:ext>
                  </a:extLst>
                </p:cNvPr>
                <p:cNvSpPr/>
                <p:nvPr/>
              </p:nvSpPr>
              <p:spPr>
                <a:xfrm>
                  <a:off x="844062" y="6438613"/>
                  <a:ext cx="5866226" cy="40796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37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68000" rtlCol="0" anchor="ctr"/>
                <a:lstStyle/>
                <a:p>
                  <a:pPr algn="l" rtl="0"/>
                  <a:r>
                    <a:rPr lang="en" sz="16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SemiBold" panose="02000703000000020004" pitchFamily="2" charset="-127"/>
                      <a:ea typeface="Pretendard SemiBold" panose="02000703000000020004" pitchFamily="2" charset="-127"/>
                      <a:cs typeface="Pretendard SemiBold" panose="02000703000000020004" pitchFamily="2" charset="-127"/>
                    </a:rPr>
                    <a:t>New partnerships, new content</a:t>
                  </a:r>
                </a:p>
              </p:txBody>
            </p:sp>
            <p:sp>
              <p:nvSpPr>
                <p:cNvPr id="65" name="직사각형 64">
                  <a:extLst>
                    <a:ext uri="{FF2B5EF4-FFF2-40B4-BE49-F238E27FC236}">
                      <a16:creationId xmlns:a16="http://schemas.microsoft.com/office/drawing/2014/main" id="{886B234F-A4F7-C874-DF9C-1B2938DB9AA5}"/>
                    </a:ext>
                  </a:extLst>
                </p:cNvPr>
                <p:cNvSpPr/>
                <p:nvPr/>
              </p:nvSpPr>
              <p:spPr>
                <a:xfrm>
                  <a:off x="188913" y="7015084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2024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67" name="직사각형 66">
                  <a:extLst>
                    <a:ext uri="{FF2B5EF4-FFF2-40B4-BE49-F238E27FC236}">
                      <a16:creationId xmlns:a16="http://schemas.microsoft.com/office/drawing/2014/main" id="{E73E9262-157E-6A9E-2EA1-AB4FC54CEC72}"/>
                    </a:ext>
                  </a:extLst>
                </p:cNvPr>
                <p:cNvSpPr/>
                <p:nvPr/>
              </p:nvSpPr>
              <p:spPr>
                <a:xfrm>
                  <a:off x="188913" y="8630205"/>
                  <a:ext cx="827999" cy="434366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05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Second half of </a:t>
                  </a:r>
                </a:p>
                <a:p>
                  <a:pPr algn="ctr" rtl="0"/>
                  <a:r>
                    <a:rPr lang="en" sz="1050" b="0" i="0" u="none" spc="-50" baseline="0" dirty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2024 onward </a:t>
                  </a:r>
                  <a:endParaRPr lang="en" altLang="en-US" sz="105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63" name="직사각형 62">
                  <a:extLst>
                    <a:ext uri="{FF2B5EF4-FFF2-40B4-BE49-F238E27FC236}">
                      <a16:creationId xmlns:a16="http://schemas.microsoft.com/office/drawing/2014/main" id="{C79B4F58-31B3-68BB-B198-28F533F96974}"/>
                    </a:ext>
                  </a:extLst>
                </p:cNvPr>
                <p:cNvSpPr/>
                <p:nvPr/>
              </p:nvSpPr>
              <p:spPr>
                <a:xfrm>
                  <a:off x="188913" y="7814252"/>
                  <a:ext cx="827999" cy="225570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2025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61" name="직사각형 60">
                  <a:extLst>
                    <a:ext uri="{FF2B5EF4-FFF2-40B4-BE49-F238E27FC236}">
                      <a16:creationId xmlns:a16="http://schemas.microsoft.com/office/drawing/2014/main" id="{7A9556BD-A76D-E7AE-E5D0-CD78095743B0}"/>
                    </a:ext>
                  </a:extLst>
                </p:cNvPr>
                <p:cNvSpPr/>
                <p:nvPr/>
              </p:nvSpPr>
              <p:spPr>
                <a:xfrm>
                  <a:off x="188913" y="8140145"/>
                  <a:ext cx="827999" cy="225571"/>
                </a:xfrm>
                <a:prstGeom prst="rect">
                  <a:avLst/>
                </a:prstGeom>
                <a:solidFill>
                  <a:srgbClr val="89B2D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rtl="0"/>
                  <a:r>
                    <a:rPr lang="en" sz="11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rPr>
                    <a:t>2024 onward </a:t>
                  </a:r>
                  <a:endParaRPr lang="en" altLang="en-US" sz="11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endParaRPr>
                </a:p>
              </p:txBody>
            </p:sp>
            <p:sp>
              <p:nvSpPr>
                <p:cNvPr id="165" name="사각형: 둥근 모서리 164">
                  <a:extLst>
                    <a:ext uri="{FF2B5EF4-FFF2-40B4-BE49-F238E27FC236}">
                      <a16:creationId xmlns:a16="http://schemas.microsoft.com/office/drawing/2014/main" id="{E08F2613-8AB3-992B-CD98-A44E530BFC1C}"/>
                    </a:ext>
                  </a:extLst>
                </p:cNvPr>
                <p:cNvSpPr/>
                <p:nvPr/>
              </p:nvSpPr>
              <p:spPr>
                <a:xfrm>
                  <a:off x="188913" y="6438613"/>
                  <a:ext cx="828000" cy="40796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355FA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b"/>
                <a:lstStyle/>
                <a:p>
                  <a:pPr algn="ctr" rtl="0"/>
                  <a:r>
                    <a:rPr lang="en" sz="2000" b="0" i="0" u="none" spc="-50" baseline="0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rgbClr val="57E3FF"/>
                      </a:solidFill>
                      <a:latin typeface="바탕체" panose="02030609000101010101" pitchFamily="17" charset="-127"/>
                      <a:ea typeface="바탕체" panose="02030609000101010101" pitchFamily="17" charset="-127"/>
                      <a:cs typeface="Pretendard Medium" panose="02000603000000020004" pitchFamily="2" charset="-127"/>
                    </a:rPr>
                    <a:t>III</a:t>
                  </a:r>
                  <a:endParaRPr lang="en" altLang="en-US" sz="2000" spc="-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rgbClr val="57E3FF"/>
                    </a:solidFill>
                    <a:latin typeface="바탕체" panose="02030609000101010101" pitchFamily="17" charset="-127"/>
                    <a:ea typeface="바탕체" panose="02030609000101010101" pitchFamily="17" charset="-127"/>
                    <a:cs typeface="Pretendard Medium" panose="02000603000000020004" pitchFamily="2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65930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436</Words>
  <Application>Microsoft Office PowerPoint</Application>
  <PresentationFormat>A4 용지(210x297mm)</PresentationFormat>
  <Paragraphs>98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2" baseType="lpstr">
      <vt:lpstr>Pretendard Medium</vt:lpstr>
      <vt:lpstr>Aptos</vt:lpstr>
      <vt:lpstr>맑은 고딕</vt:lpstr>
      <vt:lpstr>Aptos Display</vt:lpstr>
      <vt:lpstr>Pretendard SemiBold</vt:lpstr>
      <vt:lpstr>나눔고딕</vt:lpstr>
      <vt:lpstr>Arial</vt:lpstr>
      <vt:lpstr>KoPub돋움체 Medium</vt:lpstr>
      <vt:lpstr>바탕체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HYUNKYUNG LEE</dc:creator>
  <cp:lastModifiedBy>USER</cp:lastModifiedBy>
  <cp:revision>18</cp:revision>
  <dcterms:created xsi:type="dcterms:W3CDTF">2024-05-15T12:58:22Z</dcterms:created>
  <dcterms:modified xsi:type="dcterms:W3CDTF">2024-05-28T07:59:45Z</dcterms:modified>
</cp:coreProperties>
</file>