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14"/>
  </p:notesMasterIdLst>
  <p:sldIdLst>
    <p:sldId id="256" r:id="rId2"/>
    <p:sldId id="263" r:id="rId3"/>
    <p:sldId id="294" r:id="rId4"/>
    <p:sldId id="270" r:id="rId5"/>
    <p:sldId id="296" r:id="rId6"/>
    <p:sldId id="302" r:id="rId7"/>
    <p:sldId id="278" r:id="rId8"/>
    <p:sldId id="301" r:id="rId9"/>
    <p:sldId id="298" r:id="rId10"/>
    <p:sldId id="280" r:id="rId11"/>
    <p:sldId id="281" r:id="rId12"/>
    <p:sldId id="274" r:id="rId13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23CA13-39B4-42F5-9079-204E436D7C4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625423F-5AD1-4A6A-B160-E18FA99AA019}">
      <dgm:prSet phldrT="[텍스트]"/>
      <dgm:spPr/>
      <dgm:t>
        <a:bodyPr/>
        <a:lstStyle/>
        <a:p>
          <a:pPr latinLnBrk="1"/>
          <a:r>
            <a:rPr lang="ko-KR" altLang="en-US" dirty="0" smtClean="0"/>
            <a:t>사전 검토단계</a:t>
          </a:r>
          <a:endParaRPr lang="ko-KR" altLang="en-US" dirty="0"/>
        </a:p>
      </dgm:t>
    </dgm:pt>
    <dgm:pt modelId="{C4113DEF-FC45-4B1A-94ED-887ADACFB5DE}" type="parTrans" cxnId="{EEA7D0B8-BF66-4641-AE9A-795D093B5359}">
      <dgm:prSet/>
      <dgm:spPr/>
      <dgm:t>
        <a:bodyPr/>
        <a:lstStyle/>
        <a:p>
          <a:pPr latinLnBrk="1"/>
          <a:endParaRPr lang="ko-KR" altLang="en-US"/>
        </a:p>
      </dgm:t>
    </dgm:pt>
    <dgm:pt modelId="{9CAB481A-7462-4B91-A6A6-003DDFF77883}" type="sibTrans" cxnId="{EEA7D0B8-BF66-4641-AE9A-795D093B5359}">
      <dgm:prSet/>
      <dgm:spPr/>
      <dgm:t>
        <a:bodyPr/>
        <a:lstStyle/>
        <a:p>
          <a:pPr latinLnBrk="1"/>
          <a:endParaRPr lang="ko-KR" altLang="en-US"/>
        </a:p>
      </dgm:t>
    </dgm:pt>
    <dgm:pt modelId="{87C8DBA2-83B1-49F4-82DF-CF676D4B8149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도입은행 지정</a:t>
          </a:r>
          <a:r>
            <a:rPr lang="en-US" altLang="ko-KR" dirty="0" smtClean="0">
              <a:solidFill>
                <a:srgbClr val="0070C0"/>
              </a:solidFill>
            </a:rPr>
            <a:t>(</a:t>
          </a:r>
          <a:r>
            <a:rPr lang="ko-KR" altLang="en-US" dirty="0" smtClean="0">
              <a:solidFill>
                <a:srgbClr val="0070C0"/>
              </a:solidFill>
            </a:rPr>
            <a:t>지점</a:t>
          </a:r>
          <a:r>
            <a:rPr lang="en-US" altLang="ko-KR" dirty="0" smtClean="0">
              <a:solidFill>
                <a:srgbClr val="0070C0"/>
              </a:solidFill>
            </a:rPr>
            <a:t>)</a:t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err="1" smtClean="0">
              <a:solidFill>
                <a:srgbClr val="0070C0"/>
              </a:solidFill>
            </a:rPr>
            <a:t>협력사</a:t>
          </a:r>
          <a:r>
            <a:rPr lang="ko-KR" altLang="en-US" dirty="0" smtClean="0">
              <a:solidFill>
                <a:srgbClr val="0070C0"/>
              </a:solidFill>
            </a:rPr>
            <a:t> 주거래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  </a:t>
          </a:r>
          <a:r>
            <a:rPr lang="ko-KR" altLang="en-US" dirty="0" err="1" smtClean="0">
              <a:solidFill>
                <a:srgbClr val="0070C0"/>
              </a:solidFill>
            </a:rPr>
            <a:t>은행별</a:t>
          </a:r>
          <a:endParaRPr lang="ko-KR" altLang="en-US" dirty="0">
            <a:solidFill>
              <a:srgbClr val="0070C0"/>
            </a:solidFill>
          </a:endParaRPr>
        </a:p>
      </dgm:t>
    </dgm:pt>
    <dgm:pt modelId="{CEED95F5-87C7-4ED6-9A57-76FA336925E8}" type="parTrans" cxnId="{2BEDBBDB-B0F6-4F12-A998-52A1E847123C}">
      <dgm:prSet/>
      <dgm:spPr/>
      <dgm:t>
        <a:bodyPr/>
        <a:lstStyle/>
        <a:p>
          <a:pPr latinLnBrk="1"/>
          <a:endParaRPr lang="ko-KR" altLang="en-US"/>
        </a:p>
      </dgm:t>
    </dgm:pt>
    <dgm:pt modelId="{36E879D3-4B44-42D0-8D65-737B505DA4C7}" type="sibTrans" cxnId="{2BEDBBDB-B0F6-4F12-A998-52A1E847123C}">
      <dgm:prSet/>
      <dgm:spPr/>
      <dgm:t>
        <a:bodyPr/>
        <a:lstStyle/>
        <a:p>
          <a:pPr latinLnBrk="1"/>
          <a:endParaRPr lang="ko-KR" altLang="en-US"/>
        </a:p>
      </dgm:t>
    </dgm:pt>
    <dgm:pt modelId="{9611C287-D521-48F7-AAA1-9E039DA7C7DF}">
      <dgm:prSet phldrT="[텍스트]"/>
      <dgm:spPr/>
      <dgm:t>
        <a:bodyPr/>
        <a:lstStyle/>
        <a:p>
          <a:pPr latinLnBrk="1"/>
          <a:r>
            <a:rPr lang="ko-KR" altLang="en-US" dirty="0" smtClean="0"/>
            <a:t>상품약정 단계</a:t>
          </a:r>
          <a:endParaRPr lang="ko-KR" altLang="en-US" dirty="0"/>
        </a:p>
      </dgm:t>
    </dgm:pt>
    <dgm:pt modelId="{5A7B3A44-A9F5-4D63-8E99-C6B24CBF91D9}" type="parTrans" cxnId="{DBC62675-351D-4D49-942A-FACDCC39BCA0}">
      <dgm:prSet/>
      <dgm:spPr/>
      <dgm:t>
        <a:bodyPr/>
        <a:lstStyle/>
        <a:p>
          <a:pPr latinLnBrk="1"/>
          <a:endParaRPr lang="ko-KR" altLang="en-US"/>
        </a:p>
      </dgm:t>
    </dgm:pt>
    <dgm:pt modelId="{3580C581-2FC7-48DD-91BF-A7FEB84D48DC}" type="sibTrans" cxnId="{DBC62675-351D-4D49-942A-FACDCC39BCA0}">
      <dgm:prSet/>
      <dgm:spPr/>
      <dgm:t>
        <a:bodyPr/>
        <a:lstStyle/>
        <a:p>
          <a:pPr latinLnBrk="1"/>
          <a:endParaRPr lang="ko-KR" altLang="en-US"/>
        </a:p>
      </dgm:t>
    </dgm:pt>
    <dgm:pt modelId="{AA5ED450-898A-42E1-8A9D-4703B5162D72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약정서 제출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구비서류 포함</a:t>
          </a:r>
          <a:endParaRPr lang="ko-KR" altLang="en-US" dirty="0">
            <a:solidFill>
              <a:srgbClr val="0070C0"/>
            </a:solidFill>
          </a:endParaRPr>
        </a:p>
      </dgm:t>
    </dgm:pt>
    <dgm:pt modelId="{9CE63216-29E3-4882-BCCD-ECF7F6EAA2FF}" type="parTrans" cxnId="{D1AA5A5C-9B84-407D-87BD-50E237E5F293}">
      <dgm:prSet/>
      <dgm:spPr/>
      <dgm:t>
        <a:bodyPr/>
        <a:lstStyle/>
        <a:p>
          <a:pPr latinLnBrk="1"/>
          <a:endParaRPr lang="ko-KR" altLang="en-US"/>
        </a:p>
      </dgm:t>
    </dgm:pt>
    <dgm:pt modelId="{1096AEC6-05CC-4DF1-B8AC-2FFA8BC4A370}" type="sibTrans" cxnId="{D1AA5A5C-9B84-407D-87BD-50E237E5F293}">
      <dgm:prSet/>
      <dgm:spPr/>
      <dgm:t>
        <a:bodyPr/>
        <a:lstStyle/>
        <a:p>
          <a:pPr latinLnBrk="1"/>
          <a:endParaRPr lang="ko-KR" altLang="en-US"/>
        </a:p>
      </dgm:t>
    </dgm:pt>
    <dgm:pt modelId="{50AB8315-7B97-41AC-9F93-2C23B6BCE3BA}">
      <dgm:prSet phldrT="[텍스트]"/>
      <dgm:spPr/>
      <dgm:t>
        <a:bodyPr/>
        <a:lstStyle/>
        <a:p>
          <a:pPr latinLnBrk="1"/>
          <a:r>
            <a:rPr lang="ko-KR" altLang="en-US" dirty="0" smtClean="0"/>
            <a:t>활용 단계</a:t>
          </a:r>
          <a:endParaRPr lang="ko-KR" altLang="en-US" dirty="0"/>
        </a:p>
      </dgm:t>
    </dgm:pt>
    <dgm:pt modelId="{44B0FECE-1E5D-4B01-9F7F-38D0323930F0}" type="parTrans" cxnId="{8264476F-D740-4619-B88E-6E671992C01B}">
      <dgm:prSet/>
      <dgm:spPr/>
      <dgm:t>
        <a:bodyPr/>
        <a:lstStyle/>
        <a:p>
          <a:pPr latinLnBrk="1"/>
          <a:endParaRPr lang="ko-KR" altLang="en-US"/>
        </a:p>
      </dgm:t>
    </dgm:pt>
    <dgm:pt modelId="{45DA97D8-837F-4D3E-B3F8-1C87058D2660}" type="sibTrans" cxnId="{8264476F-D740-4619-B88E-6E671992C01B}">
      <dgm:prSet/>
      <dgm:spPr/>
      <dgm:t>
        <a:bodyPr/>
        <a:lstStyle/>
        <a:p>
          <a:pPr latinLnBrk="1"/>
          <a:endParaRPr lang="ko-KR" altLang="en-US"/>
        </a:p>
      </dgm:t>
    </dgm:pt>
    <dgm:pt modelId="{A21C79F4-CC52-454C-9E53-98EB3640895E}">
      <dgm:prSet phldrT="[텍스트]"/>
      <dgm:spPr/>
      <dgm:t>
        <a:bodyPr/>
        <a:lstStyle/>
        <a:p>
          <a:pPr latinLnBrk="1"/>
          <a:r>
            <a:rPr lang="ko-KR" altLang="en-US" dirty="0" err="1" smtClean="0">
              <a:solidFill>
                <a:srgbClr val="0070C0"/>
              </a:solidFill>
            </a:rPr>
            <a:t>협력사</a:t>
          </a:r>
          <a:r>
            <a:rPr lang="ko-KR" altLang="en-US" dirty="0" smtClean="0">
              <a:solidFill>
                <a:srgbClr val="0070C0"/>
              </a:solidFill>
            </a:rPr>
            <a:t> 도입 안내</a:t>
          </a:r>
          <a:endParaRPr lang="ko-KR" altLang="en-US" dirty="0">
            <a:solidFill>
              <a:srgbClr val="0070C0"/>
            </a:solidFill>
          </a:endParaRPr>
        </a:p>
      </dgm:t>
    </dgm:pt>
    <dgm:pt modelId="{DE1DFD75-8461-4FD5-99E7-AF4AC49D0815}" type="parTrans" cxnId="{BC84D52C-CEA2-4CE5-B4FE-8297096D073B}">
      <dgm:prSet/>
      <dgm:spPr/>
      <dgm:t>
        <a:bodyPr/>
        <a:lstStyle/>
        <a:p>
          <a:pPr latinLnBrk="1"/>
          <a:endParaRPr lang="ko-KR" altLang="en-US"/>
        </a:p>
      </dgm:t>
    </dgm:pt>
    <dgm:pt modelId="{8230D457-E692-4FFC-AAD4-A1F3C7F36228}" type="sibTrans" cxnId="{BC84D52C-CEA2-4CE5-B4FE-8297096D073B}">
      <dgm:prSet/>
      <dgm:spPr/>
      <dgm:t>
        <a:bodyPr/>
        <a:lstStyle/>
        <a:p>
          <a:pPr latinLnBrk="1"/>
          <a:endParaRPr lang="ko-KR" altLang="en-US"/>
        </a:p>
      </dgm:t>
    </dgm:pt>
    <dgm:pt modelId="{A74DB7CA-2212-4980-8235-EE2B9A680BA3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약정서 법률검토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법무지원부서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  </a:t>
          </a:r>
          <a:r>
            <a:rPr lang="ko-KR" altLang="en-US" dirty="0" smtClean="0">
              <a:solidFill>
                <a:srgbClr val="0070C0"/>
              </a:solidFill>
            </a:rPr>
            <a:t>협조</a:t>
          </a:r>
          <a:endParaRPr lang="ko-KR" altLang="en-US" dirty="0">
            <a:solidFill>
              <a:srgbClr val="0070C0"/>
            </a:solidFill>
          </a:endParaRPr>
        </a:p>
      </dgm:t>
    </dgm:pt>
    <dgm:pt modelId="{6FCDDC08-C4C3-4A6D-AECC-28010722B406}" type="parTrans" cxnId="{26AD2193-2F72-49A8-8F15-BBF112B70EE5}">
      <dgm:prSet/>
      <dgm:spPr/>
      <dgm:t>
        <a:bodyPr/>
        <a:lstStyle/>
        <a:p>
          <a:pPr latinLnBrk="1"/>
          <a:endParaRPr lang="ko-KR" altLang="en-US"/>
        </a:p>
      </dgm:t>
    </dgm:pt>
    <dgm:pt modelId="{01192358-84C2-44D6-9343-59E593E89657}" type="sibTrans" cxnId="{26AD2193-2F72-49A8-8F15-BBF112B70EE5}">
      <dgm:prSet/>
      <dgm:spPr/>
      <dgm:t>
        <a:bodyPr/>
        <a:lstStyle/>
        <a:p>
          <a:pPr latinLnBrk="1"/>
          <a:endParaRPr lang="ko-KR" altLang="en-US"/>
        </a:p>
      </dgm:t>
    </dgm:pt>
    <dgm:pt modelId="{49A0CDA1-EE0E-445C-96AD-68982AC46FE5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전산개발범위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ko-KR" altLang="en-US" dirty="0" smtClean="0">
              <a:solidFill>
                <a:srgbClr val="0070C0"/>
              </a:solidFill>
            </a:rPr>
            <a:t>검토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ERP </a:t>
          </a:r>
          <a:r>
            <a:rPr lang="ko-KR" altLang="en-US" dirty="0" smtClean="0">
              <a:solidFill>
                <a:srgbClr val="0070C0"/>
              </a:solidFill>
            </a:rPr>
            <a:t>수정범위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  </a:t>
          </a:r>
          <a:r>
            <a:rPr lang="ko-KR" altLang="en-US" dirty="0" smtClean="0">
              <a:solidFill>
                <a:srgbClr val="0070C0"/>
              </a:solidFill>
            </a:rPr>
            <a:t>파악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전산지원부서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  </a:t>
          </a:r>
          <a:r>
            <a:rPr lang="ko-KR" altLang="en-US" dirty="0" smtClean="0">
              <a:solidFill>
                <a:srgbClr val="0070C0"/>
              </a:solidFill>
            </a:rPr>
            <a:t>협조</a:t>
          </a:r>
          <a:endParaRPr lang="ko-KR" altLang="en-US" dirty="0">
            <a:solidFill>
              <a:srgbClr val="0070C0"/>
            </a:solidFill>
          </a:endParaRPr>
        </a:p>
      </dgm:t>
    </dgm:pt>
    <dgm:pt modelId="{7CB18077-F3B5-4E64-8A38-7D33206C53FA}" type="parTrans" cxnId="{44AB796C-C034-41D0-9AE3-116A89406127}">
      <dgm:prSet/>
      <dgm:spPr/>
      <dgm:t>
        <a:bodyPr/>
        <a:lstStyle/>
        <a:p>
          <a:pPr latinLnBrk="1"/>
          <a:endParaRPr lang="ko-KR" altLang="en-US"/>
        </a:p>
      </dgm:t>
    </dgm:pt>
    <dgm:pt modelId="{F1564AA2-D7DD-4940-9E16-D1B81555908D}" type="sibTrans" cxnId="{44AB796C-C034-41D0-9AE3-116A89406127}">
      <dgm:prSet/>
      <dgm:spPr/>
      <dgm:t>
        <a:bodyPr/>
        <a:lstStyle/>
        <a:p>
          <a:pPr latinLnBrk="1"/>
          <a:endParaRPr lang="ko-KR" altLang="en-US"/>
        </a:p>
      </dgm:t>
    </dgm:pt>
    <dgm:pt modelId="{E410E026-64A6-4968-872F-072ADD54F67A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은행 내부심의</a:t>
          </a:r>
          <a:endParaRPr lang="ko-KR" altLang="en-US" dirty="0">
            <a:solidFill>
              <a:srgbClr val="0070C0"/>
            </a:solidFill>
          </a:endParaRPr>
        </a:p>
      </dgm:t>
    </dgm:pt>
    <dgm:pt modelId="{793FD4CD-AE0F-4119-9B6F-6036C91AE738}" type="parTrans" cxnId="{C499FC20-FD17-4231-AD34-78039917885F}">
      <dgm:prSet/>
      <dgm:spPr/>
      <dgm:t>
        <a:bodyPr/>
        <a:lstStyle/>
        <a:p>
          <a:pPr latinLnBrk="1"/>
          <a:endParaRPr lang="ko-KR" altLang="en-US"/>
        </a:p>
      </dgm:t>
    </dgm:pt>
    <dgm:pt modelId="{19E8C561-9E32-4D56-8467-D3F8A67BA7BD}" type="sibTrans" cxnId="{C499FC20-FD17-4231-AD34-78039917885F}">
      <dgm:prSet/>
      <dgm:spPr/>
      <dgm:t>
        <a:bodyPr/>
        <a:lstStyle/>
        <a:p>
          <a:pPr latinLnBrk="1"/>
          <a:endParaRPr lang="ko-KR" altLang="en-US"/>
        </a:p>
      </dgm:t>
    </dgm:pt>
    <dgm:pt modelId="{B7A1C6CB-50A0-4409-9260-BAEC1480ACA4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약정 체결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상품코드 발급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전산 등록</a:t>
          </a:r>
          <a:endParaRPr lang="ko-KR" altLang="en-US" dirty="0">
            <a:solidFill>
              <a:srgbClr val="0070C0"/>
            </a:solidFill>
          </a:endParaRPr>
        </a:p>
      </dgm:t>
    </dgm:pt>
    <dgm:pt modelId="{79205A88-5A12-4C5A-B9DF-0F8AC37B1BD7}" type="parTrans" cxnId="{D83B85FF-DC0A-4102-A071-CBE4AE8E82ED}">
      <dgm:prSet/>
      <dgm:spPr/>
      <dgm:t>
        <a:bodyPr/>
        <a:lstStyle/>
        <a:p>
          <a:pPr latinLnBrk="1"/>
          <a:endParaRPr lang="ko-KR" altLang="en-US"/>
        </a:p>
      </dgm:t>
    </dgm:pt>
    <dgm:pt modelId="{61A54FA1-F4F6-4246-986E-58F5BC144359}" type="sibTrans" cxnId="{D83B85FF-DC0A-4102-A071-CBE4AE8E82ED}">
      <dgm:prSet/>
      <dgm:spPr/>
      <dgm:t>
        <a:bodyPr/>
        <a:lstStyle/>
        <a:p>
          <a:pPr latinLnBrk="1"/>
          <a:endParaRPr lang="ko-KR" altLang="en-US"/>
        </a:p>
      </dgm:t>
    </dgm:pt>
    <dgm:pt modelId="{443F34F4-D36A-4DFE-BE30-07AB65EDD6EA}">
      <dgm:prSet phldrT="[텍스트]"/>
      <dgm:spPr/>
      <dgm:t>
        <a:bodyPr/>
        <a:lstStyle/>
        <a:p>
          <a:pPr latinLnBrk="1"/>
          <a:r>
            <a:rPr lang="ko-KR" altLang="en-US" dirty="0" err="1" smtClean="0">
              <a:solidFill>
                <a:srgbClr val="0070C0"/>
              </a:solidFill>
            </a:rPr>
            <a:t>펌뱅킹</a:t>
          </a:r>
          <a:r>
            <a:rPr lang="ko-KR" altLang="en-US" dirty="0" smtClean="0">
              <a:solidFill>
                <a:srgbClr val="0070C0"/>
              </a:solidFill>
            </a:rPr>
            <a:t> 연결</a:t>
          </a:r>
          <a:r>
            <a:rPr lang="en-US" altLang="ko-KR" dirty="0" smtClean="0">
              <a:solidFill>
                <a:srgbClr val="0070C0"/>
              </a:solidFill>
            </a:rPr>
            <a:t>(</a:t>
          </a:r>
          <a:r>
            <a:rPr lang="ko-KR" altLang="en-US" dirty="0" smtClean="0">
              <a:solidFill>
                <a:srgbClr val="0070C0"/>
              </a:solidFill>
            </a:rPr>
            <a:t>전산</a:t>
          </a:r>
          <a:r>
            <a:rPr lang="en-US" altLang="ko-KR" dirty="0" smtClean="0">
              <a:solidFill>
                <a:srgbClr val="0070C0"/>
              </a:solidFill>
            </a:rPr>
            <a:t>)</a:t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ERP </a:t>
          </a:r>
          <a:r>
            <a:rPr lang="ko-KR" altLang="en-US" dirty="0" smtClean="0">
              <a:solidFill>
                <a:srgbClr val="0070C0"/>
              </a:solidFill>
            </a:rPr>
            <a:t>연결완료</a:t>
          </a:r>
          <a:endParaRPr lang="ko-KR" altLang="en-US" dirty="0">
            <a:solidFill>
              <a:srgbClr val="0070C0"/>
            </a:solidFill>
          </a:endParaRPr>
        </a:p>
      </dgm:t>
    </dgm:pt>
    <dgm:pt modelId="{DA978475-5D7B-4252-9BD2-750BAE7ADEBC}" type="parTrans" cxnId="{834722F4-9675-46B5-8CC4-CBBA9AFD491C}">
      <dgm:prSet/>
      <dgm:spPr/>
      <dgm:t>
        <a:bodyPr/>
        <a:lstStyle/>
        <a:p>
          <a:pPr latinLnBrk="1"/>
          <a:endParaRPr lang="ko-KR" altLang="en-US"/>
        </a:p>
      </dgm:t>
    </dgm:pt>
    <dgm:pt modelId="{8C2A7450-A3AF-4A59-AD43-B6F43A52EC91}" type="sibTrans" cxnId="{834722F4-9675-46B5-8CC4-CBBA9AFD491C}">
      <dgm:prSet/>
      <dgm:spPr/>
      <dgm:t>
        <a:bodyPr/>
        <a:lstStyle/>
        <a:p>
          <a:pPr latinLnBrk="1"/>
          <a:endParaRPr lang="ko-KR" altLang="en-US"/>
        </a:p>
      </dgm:t>
    </dgm:pt>
    <dgm:pt modelId="{36255D4F-1FDB-407D-A2FC-2925C7284740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대금결제 시행</a:t>
          </a:r>
          <a:endParaRPr lang="ko-KR" altLang="en-US" dirty="0">
            <a:solidFill>
              <a:srgbClr val="0070C0"/>
            </a:solidFill>
          </a:endParaRPr>
        </a:p>
      </dgm:t>
    </dgm:pt>
    <dgm:pt modelId="{CE4BD858-F31C-4726-AC41-C6ACE7645A60}" type="parTrans" cxnId="{323F275F-53BE-4176-A5DC-76369C44107F}">
      <dgm:prSet/>
      <dgm:spPr/>
      <dgm:t>
        <a:bodyPr/>
        <a:lstStyle/>
        <a:p>
          <a:pPr latinLnBrk="1"/>
          <a:endParaRPr lang="ko-KR" altLang="en-US"/>
        </a:p>
      </dgm:t>
    </dgm:pt>
    <dgm:pt modelId="{CA2E737B-C23E-44AC-910F-708E3C40565E}" type="sibTrans" cxnId="{323F275F-53BE-4176-A5DC-76369C44107F}">
      <dgm:prSet/>
      <dgm:spPr/>
      <dgm:t>
        <a:bodyPr/>
        <a:lstStyle/>
        <a:p>
          <a:pPr latinLnBrk="1"/>
          <a:endParaRPr lang="ko-KR" altLang="en-US"/>
        </a:p>
      </dgm:t>
    </dgm:pt>
    <dgm:pt modelId="{77D1CF60-6C62-4FA5-AC3D-00B0793FD116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모니터링 및 관리</a:t>
          </a:r>
          <a:endParaRPr lang="ko-KR" altLang="en-US" dirty="0">
            <a:solidFill>
              <a:srgbClr val="0070C0"/>
            </a:solidFill>
          </a:endParaRPr>
        </a:p>
      </dgm:t>
    </dgm:pt>
    <dgm:pt modelId="{A4F59C86-B9FA-4538-9868-3E9279FC2FC3}" type="parTrans" cxnId="{227908DF-1B50-416B-9D6A-5AB9ECCA2034}">
      <dgm:prSet/>
      <dgm:spPr/>
      <dgm:t>
        <a:bodyPr/>
        <a:lstStyle/>
        <a:p>
          <a:pPr latinLnBrk="1"/>
          <a:endParaRPr lang="ko-KR" altLang="en-US"/>
        </a:p>
      </dgm:t>
    </dgm:pt>
    <dgm:pt modelId="{DF146EBA-31E3-4BC4-8376-20DF61B2B53C}" type="sibTrans" cxnId="{227908DF-1B50-416B-9D6A-5AB9ECCA2034}">
      <dgm:prSet/>
      <dgm:spPr/>
      <dgm:t>
        <a:bodyPr/>
        <a:lstStyle/>
        <a:p>
          <a:pPr latinLnBrk="1"/>
          <a:endParaRPr lang="ko-KR" altLang="en-US"/>
        </a:p>
      </dgm:t>
    </dgm:pt>
    <dgm:pt modelId="{89EC36DE-A3DF-4071-A62D-91D83D647C20}" type="pres">
      <dgm:prSet presAssocID="{0223CA13-39B4-42F5-9079-204E436D7C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5665320-44BE-4EF3-8C50-8E983D0BA74D}" type="pres">
      <dgm:prSet presAssocID="{B625423F-5AD1-4A6A-B160-E18FA99AA019}" presName="composite" presStyleCnt="0"/>
      <dgm:spPr/>
    </dgm:pt>
    <dgm:pt modelId="{A7184113-3A06-429C-A59A-E36166B3EB6D}" type="pres">
      <dgm:prSet presAssocID="{B625423F-5AD1-4A6A-B160-E18FA99AA019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0167B5A-8E63-4707-A9B7-989C19A48A4D}" type="pres">
      <dgm:prSet presAssocID="{B625423F-5AD1-4A6A-B160-E18FA99AA019}" presName="parSh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C25C06AE-01E3-40D8-B4CE-A3C08BEE2FF0}" type="pres">
      <dgm:prSet presAssocID="{B625423F-5AD1-4A6A-B160-E18FA99AA019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870499-E8CC-4EC3-B544-830E93EE15D0}" type="pres">
      <dgm:prSet presAssocID="{9CAB481A-7462-4B91-A6A6-003DDFF77883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9C4CB62D-4C95-4EA8-BA34-4B5C70D4E4EB}" type="pres">
      <dgm:prSet presAssocID="{9CAB481A-7462-4B91-A6A6-003DDFF77883}" presName="connTx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C82385F-64C9-41DD-B007-7E8990FFC5FB}" type="pres">
      <dgm:prSet presAssocID="{9611C287-D521-48F7-AAA1-9E039DA7C7DF}" presName="composite" presStyleCnt="0"/>
      <dgm:spPr/>
    </dgm:pt>
    <dgm:pt modelId="{3C1C9181-24D5-4BB0-A7D7-81FF678FE1AC}" type="pres">
      <dgm:prSet presAssocID="{9611C287-D521-48F7-AAA1-9E039DA7C7D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36E286F-7673-4215-B89A-B13313395746}" type="pres">
      <dgm:prSet presAssocID="{9611C287-D521-48F7-AAA1-9E039DA7C7DF}" presName="parSh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4BD88E85-74A6-4379-A86C-8282E4FB01AD}" type="pres">
      <dgm:prSet presAssocID="{9611C287-D521-48F7-AAA1-9E039DA7C7DF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EADC6C9-FCE8-4B7E-AD3E-57E8733D15A5}" type="pres">
      <dgm:prSet presAssocID="{3580C581-2FC7-48DD-91BF-A7FEB84D48DC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B00C5D7D-6380-4302-907D-25DF5ED37297}" type="pres">
      <dgm:prSet presAssocID="{3580C581-2FC7-48DD-91BF-A7FEB84D48DC}" presName="connTx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E60E01D8-337C-46C1-8BAE-F99D1750486D}" type="pres">
      <dgm:prSet presAssocID="{50AB8315-7B97-41AC-9F93-2C23B6BCE3BA}" presName="composite" presStyleCnt="0"/>
      <dgm:spPr/>
    </dgm:pt>
    <dgm:pt modelId="{0EF52532-F724-45AC-AFE7-8DBB5A71E3EA}" type="pres">
      <dgm:prSet presAssocID="{50AB8315-7B97-41AC-9F93-2C23B6BCE3BA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5F840-01F7-4B60-9093-868924E627FF}" type="pres">
      <dgm:prSet presAssocID="{50AB8315-7B97-41AC-9F93-2C23B6BCE3BA}" presName="parSh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D442FD34-BBF4-4322-BA10-53CF09EDA88E}" type="pres">
      <dgm:prSet presAssocID="{50AB8315-7B97-41AC-9F93-2C23B6BCE3BA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9E43CB2-C0E6-480A-8E1E-9D5D678740A5}" type="presOf" srcId="{3580C581-2FC7-48DD-91BF-A7FEB84D48DC}" destId="{8EADC6C9-FCE8-4B7E-AD3E-57E8733D15A5}" srcOrd="0" destOrd="0" presId="urn:microsoft.com/office/officeart/2005/8/layout/process3"/>
    <dgm:cxn modelId="{2BEDBBDB-B0F6-4F12-A998-52A1E847123C}" srcId="{B625423F-5AD1-4A6A-B160-E18FA99AA019}" destId="{87C8DBA2-83B1-49F4-82DF-CF676D4B8149}" srcOrd="0" destOrd="0" parTransId="{CEED95F5-87C7-4ED6-9A57-76FA336925E8}" sibTransId="{36E879D3-4B44-42D0-8D65-737B505DA4C7}"/>
    <dgm:cxn modelId="{3FA9A16F-A89E-46A3-97FE-C1E8F4038377}" type="presOf" srcId="{443F34F4-D36A-4DFE-BE30-07AB65EDD6EA}" destId="{4BD88E85-74A6-4379-A86C-8282E4FB01AD}" srcOrd="0" destOrd="3" presId="urn:microsoft.com/office/officeart/2005/8/layout/process3"/>
    <dgm:cxn modelId="{05EEE2AF-DC7F-4149-BC2E-7AA3A1F23CEC}" type="presOf" srcId="{50AB8315-7B97-41AC-9F93-2C23B6BCE3BA}" destId="{0EF52532-F724-45AC-AFE7-8DBB5A71E3EA}" srcOrd="0" destOrd="0" presId="urn:microsoft.com/office/officeart/2005/8/layout/process3"/>
    <dgm:cxn modelId="{EEA7D0B8-BF66-4641-AE9A-795D093B5359}" srcId="{0223CA13-39B4-42F5-9079-204E436D7C42}" destId="{B625423F-5AD1-4A6A-B160-E18FA99AA019}" srcOrd="0" destOrd="0" parTransId="{C4113DEF-FC45-4B1A-94ED-887ADACFB5DE}" sibTransId="{9CAB481A-7462-4B91-A6A6-003DDFF77883}"/>
    <dgm:cxn modelId="{8264476F-D740-4619-B88E-6E671992C01B}" srcId="{0223CA13-39B4-42F5-9079-204E436D7C42}" destId="{50AB8315-7B97-41AC-9F93-2C23B6BCE3BA}" srcOrd="2" destOrd="0" parTransId="{44B0FECE-1E5D-4B01-9F7F-38D0323930F0}" sibTransId="{45DA97D8-837F-4D3E-B3F8-1C87058D2660}"/>
    <dgm:cxn modelId="{DCCF5D0A-FBEC-43D3-A5BA-240F06F45CF1}" type="presOf" srcId="{9611C287-D521-48F7-AAA1-9E039DA7C7DF}" destId="{3C1C9181-24D5-4BB0-A7D7-81FF678FE1AC}" srcOrd="0" destOrd="0" presId="urn:microsoft.com/office/officeart/2005/8/layout/process3"/>
    <dgm:cxn modelId="{C499FC20-FD17-4231-AD34-78039917885F}" srcId="{9611C287-D521-48F7-AAA1-9E039DA7C7DF}" destId="{E410E026-64A6-4968-872F-072ADD54F67A}" srcOrd="1" destOrd="0" parTransId="{793FD4CD-AE0F-4119-9B6F-6036C91AE738}" sibTransId="{19E8C561-9E32-4D56-8467-D3F8A67BA7BD}"/>
    <dgm:cxn modelId="{25FBDCF9-BFCC-4C39-A4A5-60E4EE10C5BA}" type="presOf" srcId="{9611C287-D521-48F7-AAA1-9E039DA7C7DF}" destId="{136E286F-7673-4215-B89A-B13313395746}" srcOrd="1" destOrd="0" presId="urn:microsoft.com/office/officeart/2005/8/layout/process3"/>
    <dgm:cxn modelId="{834722F4-9675-46B5-8CC4-CBBA9AFD491C}" srcId="{9611C287-D521-48F7-AAA1-9E039DA7C7DF}" destId="{443F34F4-D36A-4DFE-BE30-07AB65EDD6EA}" srcOrd="3" destOrd="0" parTransId="{DA978475-5D7B-4252-9BD2-750BAE7ADEBC}" sibTransId="{8C2A7450-A3AF-4A59-AD43-B6F43A52EC91}"/>
    <dgm:cxn modelId="{DF48159B-BC6B-48ED-AA2D-D7AA80B4FE4E}" type="presOf" srcId="{A74DB7CA-2212-4980-8235-EE2B9A680BA3}" destId="{C25C06AE-01E3-40D8-B4CE-A3C08BEE2FF0}" srcOrd="0" destOrd="1" presId="urn:microsoft.com/office/officeart/2005/8/layout/process3"/>
    <dgm:cxn modelId="{6DD1B7DA-9B96-4077-A25B-E7FF7F2E2125}" type="presOf" srcId="{77D1CF60-6C62-4FA5-AC3D-00B0793FD116}" destId="{D442FD34-BBF4-4322-BA10-53CF09EDA88E}" srcOrd="0" destOrd="2" presId="urn:microsoft.com/office/officeart/2005/8/layout/process3"/>
    <dgm:cxn modelId="{D83B85FF-DC0A-4102-A071-CBE4AE8E82ED}" srcId="{9611C287-D521-48F7-AAA1-9E039DA7C7DF}" destId="{B7A1C6CB-50A0-4409-9260-BAEC1480ACA4}" srcOrd="2" destOrd="0" parTransId="{79205A88-5A12-4C5A-B9DF-0F8AC37B1BD7}" sibTransId="{61A54FA1-F4F6-4246-986E-58F5BC144359}"/>
    <dgm:cxn modelId="{D8E2B12A-01DF-4A65-9E21-DD84F101A97D}" type="presOf" srcId="{49A0CDA1-EE0E-445C-96AD-68982AC46FE5}" destId="{C25C06AE-01E3-40D8-B4CE-A3C08BEE2FF0}" srcOrd="0" destOrd="2" presId="urn:microsoft.com/office/officeart/2005/8/layout/process3"/>
    <dgm:cxn modelId="{DBC62675-351D-4D49-942A-FACDCC39BCA0}" srcId="{0223CA13-39B4-42F5-9079-204E436D7C42}" destId="{9611C287-D521-48F7-AAA1-9E039DA7C7DF}" srcOrd="1" destOrd="0" parTransId="{5A7B3A44-A9F5-4D63-8E99-C6B24CBF91D9}" sibTransId="{3580C581-2FC7-48DD-91BF-A7FEB84D48DC}"/>
    <dgm:cxn modelId="{D1AA5A5C-9B84-407D-87BD-50E237E5F293}" srcId="{9611C287-D521-48F7-AAA1-9E039DA7C7DF}" destId="{AA5ED450-898A-42E1-8A9D-4703B5162D72}" srcOrd="0" destOrd="0" parTransId="{9CE63216-29E3-4882-BCCD-ECF7F6EAA2FF}" sibTransId="{1096AEC6-05CC-4DF1-B8AC-2FFA8BC4A370}"/>
    <dgm:cxn modelId="{26AD2193-2F72-49A8-8F15-BBF112B70EE5}" srcId="{B625423F-5AD1-4A6A-B160-E18FA99AA019}" destId="{A74DB7CA-2212-4980-8235-EE2B9A680BA3}" srcOrd="1" destOrd="0" parTransId="{6FCDDC08-C4C3-4A6D-AECC-28010722B406}" sibTransId="{01192358-84C2-44D6-9343-59E593E89657}"/>
    <dgm:cxn modelId="{323F275F-53BE-4176-A5DC-76369C44107F}" srcId="{50AB8315-7B97-41AC-9F93-2C23B6BCE3BA}" destId="{36255D4F-1FDB-407D-A2FC-2925C7284740}" srcOrd="1" destOrd="0" parTransId="{CE4BD858-F31C-4726-AC41-C6ACE7645A60}" sibTransId="{CA2E737B-C23E-44AC-910F-708E3C40565E}"/>
    <dgm:cxn modelId="{83A20881-4849-4E2D-86E9-31C3C1E11B38}" type="presOf" srcId="{E410E026-64A6-4968-872F-072ADD54F67A}" destId="{4BD88E85-74A6-4379-A86C-8282E4FB01AD}" srcOrd="0" destOrd="1" presId="urn:microsoft.com/office/officeart/2005/8/layout/process3"/>
    <dgm:cxn modelId="{D314A0F9-3984-4CCF-B0C1-5917A86C0672}" type="presOf" srcId="{A21C79F4-CC52-454C-9E53-98EB3640895E}" destId="{D442FD34-BBF4-4322-BA10-53CF09EDA88E}" srcOrd="0" destOrd="0" presId="urn:microsoft.com/office/officeart/2005/8/layout/process3"/>
    <dgm:cxn modelId="{227908DF-1B50-416B-9D6A-5AB9ECCA2034}" srcId="{50AB8315-7B97-41AC-9F93-2C23B6BCE3BA}" destId="{77D1CF60-6C62-4FA5-AC3D-00B0793FD116}" srcOrd="2" destOrd="0" parTransId="{A4F59C86-B9FA-4538-9868-3E9279FC2FC3}" sibTransId="{DF146EBA-31E3-4BC4-8376-20DF61B2B53C}"/>
    <dgm:cxn modelId="{92E95168-4A27-4924-90F5-8999DE40D24E}" type="presOf" srcId="{9CAB481A-7462-4B91-A6A6-003DDFF77883}" destId="{9C4CB62D-4C95-4EA8-BA34-4B5C70D4E4EB}" srcOrd="1" destOrd="0" presId="urn:microsoft.com/office/officeart/2005/8/layout/process3"/>
    <dgm:cxn modelId="{BC84D52C-CEA2-4CE5-B4FE-8297096D073B}" srcId="{50AB8315-7B97-41AC-9F93-2C23B6BCE3BA}" destId="{A21C79F4-CC52-454C-9E53-98EB3640895E}" srcOrd="0" destOrd="0" parTransId="{DE1DFD75-8461-4FD5-99E7-AF4AC49D0815}" sibTransId="{8230D457-E692-4FFC-AAD4-A1F3C7F36228}"/>
    <dgm:cxn modelId="{CC3902EA-B4F8-4096-8ABE-A92DF6E625ED}" type="presOf" srcId="{87C8DBA2-83B1-49F4-82DF-CF676D4B8149}" destId="{C25C06AE-01E3-40D8-B4CE-A3C08BEE2FF0}" srcOrd="0" destOrd="0" presId="urn:microsoft.com/office/officeart/2005/8/layout/process3"/>
    <dgm:cxn modelId="{44AB796C-C034-41D0-9AE3-116A89406127}" srcId="{B625423F-5AD1-4A6A-B160-E18FA99AA019}" destId="{49A0CDA1-EE0E-445C-96AD-68982AC46FE5}" srcOrd="2" destOrd="0" parTransId="{7CB18077-F3B5-4E64-8A38-7D33206C53FA}" sibTransId="{F1564AA2-D7DD-4940-9E16-D1B81555908D}"/>
    <dgm:cxn modelId="{C113EFD8-22D8-4B36-8D8F-5DC07C4DCF6D}" type="presOf" srcId="{B7A1C6CB-50A0-4409-9260-BAEC1480ACA4}" destId="{4BD88E85-74A6-4379-A86C-8282E4FB01AD}" srcOrd="0" destOrd="2" presId="urn:microsoft.com/office/officeart/2005/8/layout/process3"/>
    <dgm:cxn modelId="{9926B13B-7161-4750-9DC9-276CB0ECA9F7}" type="presOf" srcId="{36255D4F-1FDB-407D-A2FC-2925C7284740}" destId="{D442FD34-BBF4-4322-BA10-53CF09EDA88E}" srcOrd="0" destOrd="1" presId="urn:microsoft.com/office/officeart/2005/8/layout/process3"/>
    <dgm:cxn modelId="{AC67F403-9BC2-41F8-90A0-EA20F83ABB44}" type="presOf" srcId="{9CAB481A-7462-4B91-A6A6-003DDFF77883}" destId="{E9870499-E8CC-4EC3-B544-830E93EE15D0}" srcOrd="0" destOrd="0" presId="urn:microsoft.com/office/officeart/2005/8/layout/process3"/>
    <dgm:cxn modelId="{CA596588-2C85-4F33-A947-17F6945CBD4F}" type="presOf" srcId="{50AB8315-7B97-41AC-9F93-2C23B6BCE3BA}" destId="{3E25F840-01F7-4B60-9093-868924E627FF}" srcOrd="1" destOrd="0" presId="urn:microsoft.com/office/officeart/2005/8/layout/process3"/>
    <dgm:cxn modelId="{6D7E8C3E-89D2-4543-AAB9-738464249B00}" type="presOf" srcId="{AA5ED450-898A-42E1-8A9D-4703B5162D72}" destId="{4BD88E85-74A6-4379-A86C-8282E4FB01AD}" srcOrd="0" destOrd="0" presId="urn:microsoft.com/office/officeart/2005/8/layout/process3"/>
    <dgm:cxn modelId="{F935A0BD-3D4E-4EE3-B787-5FF163D0B487}" type="presOf" srcId="{B625423F-5AD1-4A6A-B160-E18FA99AA019}" destId="{A7184113-3A06-429C-A59A-E36166B3EB6D}" srcOrd="0" destOrd="0" presId="urn:microsoft.com/office/officeart/2005/8/layout/process3"/>
    <dgm:cxn modelId="{10BB4C9E-2251-4CE2-860C-092D626B0A29}" type="presOf" srcId="{0223CA13-39B4-42F5-9079-204E436D7C42}" destId="{89EC36DE-A3DF-4071-A62D-91D83D647C20}" srcOrd="0" destOrd="0" presId="urn:microsoft.com/office/officeart/2005/8/layout/process3"/>
    <dgm:cxn modelId="{54D67CF9-2E82-484F-B556-53066BD3D9BC}" type="presOf" srcId="{3580C581-2FC7-48DD-91BF-A7FEB84D48DC}" destId="{B00C5D7D-6380-4302-907D-25DF5ED37297}" srcOrd="1" destOrd="0" presId="urn:microsoft.com/office/officeart/2005/8/layout/process3"/>
    <dgm:cxn modelId="{47B52ABB-5460-4948-B048-DE72B0B75BD5}" type="presOf" srcId="{B625423F-5AD1-4A6A-B160-E18FA99AA019}" destId="{80167B5A-8E63-4707-A9B7-989C19A48A4D}" srcOrd="1" destOrd="0" presId="urn:microsoft.com/office/officeart/2005/8/layout/process3"/>
    <dgm:cxn modelId="{00FB6D2B-67C7-44AA-85E9-3A563F16936B}" type="presParOf" srcId="{89EC36DE-A3DF-4071-A62D-91D83D647C20}" destId="{75665320-44BE-4EF3-8C50-8E983D0BA74D}" srcOrd="0" destOrd="0" presId="urn:microsoft.com/office/officeart/2005/8/layout/process3"/>
    <dgm:cxn modelId="{12801D69-93BC-417F-A75C-DD2B4F48F0C2}" type="presParOf" srcId="{75665320-44BE-4EF3-8C50-8E983D0BA74D}" destId="{A7184113-3A06-429C-A59A-E36166B3EB6D}" srcOrd="0" destOrd="0" presId="urn:microsoft.com/office/officeart/2005/8/layout/process3"/>
    <dgm:cxn modelId="{7C4B8986-D91E-4A15-B6D7-0642D3C52D8E}" type="presParOf" srcId="{75665320-44BE-4EF3-8C50-8E983D0BA74D}" destId="{80167B5A-8E63-4707-A9B7-989C19A48A4D}" srcOrd="1" destOrd="0" presId="urn:microsoft.com/office/officeart/2005/8/layout/process3"/>
    <dgm:cxn modelId="{3878F93A-ADDC-4B60-AFB5-C5BB15517BF2}" type="presParOf" srcId="{75665320-44BE-4EF3-8C50-8E983D0BA74D}" destId="{C25C06AE-01E3-40D8-B4CE-A3C08BEE2FF0}" srcOrd="2" destOrd="0" presId="urn:microsoft.com/office/officeart/2005/8/layout/process3"/>
    <dgm:cxn modelId="{7F388692-69A3-4E3C-86F9-62F215C285F3}" type="presParOf" srcId="{89EC36DE-A3DF-4071-A62D-91D83D647C20}" destId="{E9870499-E8CC-4EC3-B544-830E93EE15D0}" srcOrd="1" destOrd="0" presId="urn:microsoft.com/office/officeart/2005/8/layout/process3"/>
    <dgm:cxn modelId="{F23C4CFE-D7B4-4925-9B67-7370CEA09ADD}" type="presParOf" srcId="{E9870499-E8CC-4EC3-B544-830E93EE15D0}" destId="{9C4CB62D-4C95-4EA8-BA34-4B5C70D4E4EB}" srcOrd="0" destOrd="0" presId="urn:microsoft.com/office/officeart/2005/8/layout/process3"/>
    <dgm:cxn modelId="{F104E2CB-F8C1-49E4-B52A-FEFA38F2333A}" type="presParOf" srcId="{89EC36DE-A3DF-4071-A62D-91D83D647C20}" destId="{1C82385F-64C9-41DD-B007-7E8990FFC5FB}" srcOrd="2" destOrd="0" presId="urn:microsoft.com/office/officeart/2005/8/layout/process3"/>
    <dgm:cxn modelId="{FAE802B7-5DAB-4E21-A30A-B430638A7BB3}" type="presParOf" srcId="{1C82385F-64C9-41DD-B007-7E8990FFC5FB}" destId="{3C1C9181-24D5-4BB0-A7D7-81FF678FE1AC}" srcOrd="0" destOrd="0" presId="urn:microsoft.com/office/officeart/2005/8/layout/process3"/>
    <dgm:cxn modelId="{6357366D-37AE-4C21-BFA5-60D0C520BCD8}" type="presParOf" srcId="{1C82385F-64C9-41DD-B007-7E8990FFC5FB}" destId="{136E286F-7673-4215-B89A-B13313395746}" srcOrd="1" destOrd="0" presId="urn:microsoft.com/office/officeart/2005/8/layout/process3"/>
    <dgm:cxn modelId="{23128BCC-9022-428D-A43A-CCF692FC81D6}" type="presParOf" srcId="{1C82385F-64C9-41DD-B007-7E8990FFC5FB}" destId="{4BD88E85-74A6-4379-A86C-8282E4FB01AD}" srcOrd="2" destOrd="0" presId="urn:microsoft.com/office/officeart/2005/8/layout/process3"/>
    <dgm:cxn modelId="{D6D9FCBD-8E05-424D-A710-4645869A66B1}" type="presParOf" srcId="{89EC36DE-A3DF-4071-A62D-91D83D647C20}" destId="{8EADC6C9-FCE8-4B7E-AD3E-57E8733D15A5}" srcOrd="3" destOrd="0" presId="urn:microsoft.com/office/officeart/2005/8/layout/process3"/>
    <dgm:cxn modelId="{192F73E5-454E-48B4-9068-2684F676D28D}" type="presParOf" srcId="{8EADC6C9-FCE8-4B7E-AD3E-57E8733D15A5}" destId="{B00C5D7D-6380-4302-907D-25DF5ED37297}" srcOrd="0" destOrd="0" presId="urn:microsoft.com/office/officeart/2005/8/layout/process3"/>
    <dgm:cxn modelId="{98FF7E04-9593-43E9-8906-097928659EC2}" type="presParOf" srcId="{89EC36DE-A3DF-4071-A62D-91D83D647C20}" destId="{E60E01D8-337C-46C1-8BAE-F99D1750486D}" srcOrd="4" destOrd="0" presId="urn:microsoft.com/office/officeart/2005/8/layout/process3"/>
    <dgm:cxn modelId="{38ABF3C8-257C-4CE4-8013-99B69ACC15FA}" type="presParOf" srcId="{E60E01D8-337C-46C1-8BAE-F99D1750486D}" destId="{0EF52532-F724-45AC-AFE7-8DBB5A71E3EA}" srcOrd="0" destOrd="0" presId="urn:microsoft.com/office/officeart/2005/8/layout/process3"/>
    <dgm:cxn modelId="{79D3B03C-5D12-4F87-A29C-A16D6EC0F3EF}" type="presParOf" srcId="{E60E01D8-337C-46C1-8BAE-F99D1750486D}" destId="{3E25F840-01F7-4B60-9093-868924E627FF}" srcOrd="1" destOrd="0" presId="urn:microsoft.com/office/officeart/2005/8/layout/process3"/>
    <dgm:cxn modelId="{AA9E2CDF-6986-4FBB-8BC1-A6B2EF49E157}" type="presParOf" srcId="{E60E01D8-337C-46C1-8BAE-F99D1750486D}" destId="{D442FD34-BBF4-4322-BA10-53CF09EDA88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2A172-63FE-44AF-AD23-0692C0BF293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A30E0E1-87E8-4588-BEE4-3710F890133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대상협력사</a:t>
          </a:r>
          <a:r>
            <a:rPr lang="ko-KR" altLang="en-US" dirty="0" smtClean="0"/>
            <a:t> 선별</a:t>
          </a:r>
          <a:endParaRPr lang="ko-KR" altLang="en-US" dirty="0"/>
        </a:p>
      </dgm:t>
    </dgm:pt>
    <dgm:pt modelId="{0E040D4C-4CBA-46F7-8AAD-3B5C2AAEA9D9}" type="parTrans" cxnId="{D440760F-880B-408E-A1C5-3F2A42E4643F}">
      <dgm:prSet/>
      <dgm:spPr/>
      <dgm:t>
        <a:bodyPr/>
        <a:lstStyle/>
        <a:p>
          <a:pPr latinLnBrk="1"/>
          <a:endParaRPr lang="ko-KR" altLang="en-US"/>
        </a:p>
      </dgm:t>
    </dgm:pt>
    <dgm:pt modelId="{64456006-A733-440D-AD10-1C2486E2891F}" type="sibTrans" cxnId="{D440760F-880B-408E-A1C5-3F2A42E4643F}">
      <dgm:prSet/>
      <dgm:spPr/>
      <dgm:t>
        <a:bodyPr/>
        <a:lstStyle/>
        <a:p>
          <a:pPr latinLnBrk="1"/>
          <a:endParaRPr lang="ko-KR" altLang="en-US"/>
        </a:p>
      </dgm:t>
    </dgm:pt>
    <dgm:pt modelId="{4EAD11AB-24B4-4E21-A5DA-E3D4846F4D9B}">
      <dgm:prSet phldrT="[텍스트]"/>
      <dgm:spPr/>
      <dgm:t>
        <a:bodyPr/>
        <a:lstStyle/>
        <a:p>
          <a:pPr latinLnBrk="1"/>
          <a:r>
            <a:rPr lang="ko-KR" altLang="en-US" dirty="0" err="1" smtClean="0">
              <a:solidFill>
                <a:srgbClr val="0070C0"/>
              </a:solidFill>
            </a:rPr>
            <a:t>주거래은행별</a:t>
          </a:r>
          <a:endParaRPr lang="ko-KR" altLang="en-US" dirty="0">
            <a:solidFill>
              <a:srgbClr val="0070C0"/>
            </a:solidFill>
          </a:endParaRPr>
        </a:p>
      </dgm:t>
    </dgm:pt>
    <dgm:pt modelId="{EE1A0351-81A1-49F7-97F9-23A77C0B11DB}" type="parTrans" cxnId="{5DEEDBC3-D757-4A90-825E-2CA8E46775F0}">
      <dgm:prSet/>
      <dgm:spPr/>
      <dgm:t>
        <a:bodyPr/>
        <a:lstStyle/>
        <a:p>
          <a:pPr latinLnBrk="1"/>
          <a:endParaRPr lang="ko-KR" altLang="en-US"/>
        </a:p>
      </dgm:t>
    </dgm:pt>
    <dgm:pt modelId="{0670776A-9DA7-4B72-BEDF-0322BC9B2FC4}" type="sibTrans" cxnId="{5DEEDBC3-D757-4A90-825E-2CA8E46775F0}">
      <dgm:prSet/>
      <dgm:spPr/>
      <dgm:t>
        <a:bodyPr/>
        <a:lstStyle/>
        <a:p>
          <a:pPr latinLnBrk="1"/>
          <a:endParaRPr lang="ko-KR" altLang="en-US"/>
        </a:p>
      </dgm:t>
    </dgm:pt>
    <dgm:pt modelId="{81003C5D-33AA-433D-ABCF-29AD214E6319}">
      <dgm:prSet phldrT="[텍스트]"/>
      <dgm:spPr/>
      <dgm:t>
        <a:bodyPr/>
        <a:lstStyle/>
        <a:p>
          <a:pPr latinLnBrk="1"/>
          <a:r>
            <a:rPr lang="ko-KR" altLang="en-US" dirty="0" smtClean="0"/>
            <a:t>결제상품 변경 안내</a:t>
          </a:r>
          <a:endParaRPr lang="ko-KR" altLang="en-US" dirty="0"/>
        </a:p>
      </dgm:t>
    </dgm:pt>
    <dgm:pt modelId="{9B9BBEB0-1292-443B-9706-64536174DDF4}" type="parTrans" cxnId="{7183DFBC-D9E4-49E9-B188-EE81546182CC}">
      <dgm:prSet/>
      <dgm:spPr/>
      <dgm:t>
        <a:bodyPr/>
        <a:lstStyle/>
        <a:p>
          <a:pPr latinLnBrk="1"/>
          <a:endParaRPr lang="ko-KR" altLang="en-US"/>
        </a:p>
      </dgm:t>
    </dgm:pt>
    <dgm:pt modelId="{D82CEA23-7691-44C7-9C5C-1E26589EFA4C}" type="sibTrans" cxnId="{7183DFBC-D9E4-49E9-B188-EE81546182CC}">
      <dgm:prSet/>
      <dgm:spPr/>
      <dgm:t>
        <a:bodyPr/>
        <a:lstStyle/>
        <a:p>
          <a:pPr latinLnBrk="1"/>
          <a:endParaRPr lang="ko-KR" altLang="en-US"/>
        </a:p>
      </dgm:t>
    </dgm:pt>
    <dgm:pt modelId="{DABF39F7-64CD-49E2-85FB-ADE401ADB4BC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안내공문 발송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(or</a:t>
          </a:r>
          <a:r>
            <a:rPr lang="ko-KR" altLang="en-US" dirty="0" smtClean="0">
              <a:solidFill>
                <a:srgbClr val="0070C0"/>
              </a:solidFill>
            </a:rPr>
            <a:t>인터넷공지</a:t>
          </a:r>
          <a:r>
            <a:rPr lang="en-US" altLang="ko-KR" dirty="0" smtClean="0">
              <a:solidFill>
                <a:srgbClr val="0070C0"/>
              </a:solidFill>
            </a:rPr>
            <a:t>)</a:t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변경취지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절차</a:t>
          </a:r>
          <a:r>
            <a:rPr lang="en-US" altLang="ko-KR" dirty="0" smtClean="0">
              <a:solidFill>
                <a:srgbClr val="0070C0"/>
              </a:solidFill>
            </a:rPr>
            <a:t>/</a:t>
          </a:r>
          <a:r>
            <a:rPr lang="ko-KR" altLang="en-US" dirty="0" smtClean="0">
              <a:solidFill>
                <a:srgbClr val="0070C0"/>
              </a:solidFill>
            </a:rPr>
            <a:t>방법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활용방안</a:t>
          </a:r>
          <a:endParaRPr lang="ko-KR" altLang="en-US" dirty="0">
            <a:solidFill>
              <a:srgbClr val="0070C0"/>
            </a:solidFill>
          </a:endParaRPr>
        </a:p>
      </dgm:t>
    </dgm:pt>
    <dgm:pt modelId="{CE24AC4A-5C3C-47F4-A73E-6BDFC68A944A}" type="parTrans" cxnId="{654B04CF-FDDB-46B1-A1DB-84A08D3A3B7F}">
      <dgm:prSet/>
      <dgm:spPr/>
      <dgm:t>
        <a:bodyPr/>
        <a:lstStyle/>
        <a:p>
          <a:pPr latinLnBrk="1"/>
          <a:endParaRPr lang="ko-KR" altLang="en-US"/>
        </a:p>
      </dgm:t>
    </dgm:pt>
    <dgm:pt modelId="{8EFFA105-FB52-40B4-8900-A8B24E94322B}" type="sibTrans" cxnId="{654B04CF-FDDB-46B1-A1DB-84A08D3A3B7F}">
      <dgm:prSet/>
      <dgm:spPr/>
      <dgm:t>
        <a:bodyPr/>
        <a:lstStyle/>
        <a:p>
          <a:pPr latinLnBrk="1"/>
          <a:endParaRPr lang="ko-KR" altLang="en-US"/>
        </a:p>
      </dgm:t>
    </dgm:pt>
    <dgm:pt modelId="{CCABB320-9FFD-4734-8937-DB412302C1C8}">
      <dgm:prSet phldrT="[텍스트]"/>
      <dgm:spPr/>
      <dgm:t>
        <a:bodyPr/>
        <a:lstStyle/>
        <a:p>
          <a:pPr latinLnBrk="1"/>
          <a:r>
            <a:rPr lang="ko-KR" altLang="en-US" dirty="0" smtClean="0"/>
            <a:t>활용</a:t>
          </a:r>
          <a:r>
            <a:rPr lang="en-US" altLang="ko-KR" dirty="0" smtClean="0"/>
            <a:t>(</a:t>
          </a:r>
          <a:r>
            <a:rPr lang="ko-KR" altLang="en-US" dirty="0" smtClean="0"/>
            <a:t>실적</a:t>
          </a:r>
          <a:r>
            <a:rPr lang="en-US" altLang="ko-KR" dirty="0" smtClean="0"/>
            <a:t>)</a:t>
          </a:r>
          <a:r>
            <a:rPr lang="ko-KR" altLang="en-US" dirty="0" smtClean="0"/>
            <a:t> 유도</a:t>
          </a:r>
          <a:endParaRPr lang="ko-KR" altLang="en-US" dirty="0"/>
        </a:p>
      </dgm:t>
    </dgm:pt>
    <dgm:pt modelId="{1E1CB324-8B3C-4B44-97FC-84792B012A88}" type="parTrans" cxnId="{DAECFDB2-1AA0-4752-96D7-F55680B0E830}">
      <dgm:prSet/>
      <dgm:spPr/>
      <dgm:t>
        <a:bodyPr/>
        <a:lstStyle/>
        <a:p>
          <a:pPr latinLnBrk="1"/>
          <a:endParaRPr lang="ko-KR" altLang="en-US"/>
        </a:p>
      </dgm:t>
    </dgm:pt>
    <dgm:pt modelId="{03586497-E074-4043-A740-F1ED3FFE5FC7}" type="sibTrans" cxnId="{DAECFDB2-1AA0-4752-96D7-F55680B0E830}">
      <dgm:prSet/>
      <dgm:spPr/>
      <dgm:t>
        <a:bodyPr/>
        <a:lstStyle/>
        <a:p>
          <a:pPr latinLnBrk="1"/>
          <a:endParaRPr lang="ko-KR" altLang="en-US"/>
        </a:p>
      </dgm:t>
    </dgm:pt>
    <dgm:pt modelId="{552C152F-C179-4156-925A-2D507C788968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실적에 따른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ko-KR" altLang="en-US" dirty="0" smtClean="0">
              <a:solidFill>
                <a:srgbClr val="0070C0"/>
              </a:solidFill>
            </a:rPr>
            <a:t>인센티브 활용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err="1" smtClean="0">
              <a:solidFill>
                <a:srgbClr val="0070C0"/>
              </a:solidFill>
            </a:rPr>
            <a:t>평가시</a:t>
          </a:r>
          <a:r>
            <a:rPr lang="ko-KR" altLang="en-US" dirty="0" smtClean="0">
              <a:solidFill>
                <a:srgbClr val="0070C0"/>
              </a:solidFill>
            </a:rPr>
            <a:t> 가점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err="1" smtClean="0">
              <a:solidFill>
                <a:srgbClr val="0070C0"/>
              </a:solidFill>
            </a:rPr>
            <a:t>입찰시</a:t>
          </a:r>
          <a:r>
            <a:rPr lang="ko-KR" altLang="en-US" dirty="0" smtClean="0">
              <a:solidFill>
                <a:srgbClr val="0070C0"/>
              </a:solidFill>
            </a:rPr>
            <a:t> 가점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en-US" altLang="ko-KR" dirty="0" smtClean="0">
              <a:solidFill>
                <a:srgbClr val="0070C0"/>
              </a:solidFill>
            </a:rPr>
            <a:t>- </a:t>
          </a:r>
          <a:r>
            <a:rPr lang="ko-KR" altLang="en-US" dirty="0" smtClean="0">
              <a:solidFill>
                <a:srgbClr val="0070C0"/>
              </a:solidFill>
            </a:rPr>
            <a:t>포상제도 도입</a:t>
          </a:r>
          <a:endParaRPr lang="ko-KR" altLang="en-US" dirty="0">
            <a:solidFill>
              <a:srgbClr val="0070C0"/>
            </a:solidFill>
          </a:endParaRPr>
        </a:p>
      </dgm:t>
    </dgm:pt>
    <dgm:pt modelId="{06B47017-4C39-47BF-9984-9EAAB69C319A}" type="parTrans" cxnId="{5D7DCAC6-1DE8-4BB3-9FD7-2EBE6ADB1AD0}">
      <dgm:prSet/>
      <dgm:spPr/>
      <dgm:t>
        <a:bodyPr/>
        <a:lstStyle/>
        <a:p>
          <a:pPr latinLnBrk="1"/>
          <a:endParaRPr lang="ko-KR" altLang="en-US"/>
        </a:p>
      </dgm:t>
    </dgm:pt>
    <dgm:pt modelId="{284F6183-6BE6-4EAA-8A7A-790F27C47213}" type="sibTrans" cxnId="{5D7DCAC6-1DE8-4BB3-9FD7-2EBE6ADB1AD0}">
      <dgm:prSet/>
      <dgm:spPr/>
      <dgm:t>
        <a:bodyPr/>
        <a:lstStyle/>
        <a:p>
          <a:pPr latinLnBrk="1"/>
          <a:endParaRPr lang="ko-KR" altLang="en-US"/>
        </a:p>
      </dgm:t>
    </dgm:pt>
    <dgm:pt modelId="{0CFDD84D-24DB-4F5F-A0DE-02B35FE9D1BB}">
      <dgm:prSet phldrT="[텍스트]"/>
      <dgm:spPr/>
      <dgm:t>
        <a:bodyPr/>
        <a:lstStyle/>
        <a:p>
          <a:pPr latinLnBrk="1"/>
          <a:r>
            <a:rPr lang="ko-KR" altLang="en-US" dirty="0" err="1" smtClean="0">
              <a:solidFill>
                <a:srgbClr val="0070C0"/>
              </a:solidFill>
            </a:rPr>
            <a:t>소싱그룹</a:t>
          </a:r>
          <a:r>
            <a:rPr lang="en-US" altLang="ko-KR" dirty="0" smtClean="0">
              <a:solidFill>
                <a:srgbClr val="0070C0"/>
              </a:solidFill>
            </a:rPr>
            <a:t>(or</a:t>
          </a:r>
          <a:r>
            <a:rPr lang="ko-KR" altLang="en-US" dirty="0" err="1" smtClean="0">
              <a:solidFill>
                <a:srgbClr val="0070C0"/>
              </a:solidFill>
            </a:rPr>
            <a:t>공종</a:t>
          </a:r>
          <a:r>
            <a:rPr lang="en-US" altLang="ko-KR" dirty="0" smtClean="0">
              <a:solidFill>
                <a:srgbClr val="0070C0"/>
              </a:solidFill>
            </a:rPr>
            <a:t>)</a:t>
          </a:r>
          <a:r>
            <a:rPr lang="ko-KR" altLang="en-US" dirty="0" smtClean="0">
              <a:solidFill>
                <a:srgbClr val="0070C0"/>
              </a:solidFill>
            </a:rPr>
            <a:t>별</a:t>
          </a:r>
          <a:endParaRPr lang="ko-KR" altLang="en-US" dirty="0">
            <a:solidFill>
              <a:srgbClr val="0070C0"/>
            </a:solidFill>
          </a:endParaRPr>
        </a:p>
      </dgm:t>
    </dgm:pt>
    <dgm:pt modelId="{80BFD04F-6EA3-4284-B850-A62173D125CB}" type="parTrans" cxnId="{69935CD4-FB80-4C59-AFFB-6D9A7754B7BF}">
      <dgm:prSet/>
      <dgm:spPr/>
      <dgm:t>
        <a:bodyPr/>
        <a:lstStyle/>
        <a:p>
          <a:pPr latinLnBrk="1"/>
          <a:endParaRPr lang="ko-KR" altLang="en-US"/>
        </a:p>
      </dgm:t>
    </dgm:pt>
    <dgm:pt modelId="{F415DD57-E3EF-49FF-8328-69CF49242AB1}" type="sibTrans" cxnId="{69935CD4-FB80-4C59-AFFB-6D9A7754B7BF}">
      <dgm:prSet/>
      <dgm:spPr/>
      <dgm:t>
        <a:bodyPr/>
        <a:lstStyle/>
        <a:p>
          <a:pPr latinLnBrk="1"/>
          <a:endParaRPr lang="ko-KR" altLang="en-US"/>
        </a:p>
      </dgm:t>
    </dgm:pt>
    <dgm:pt modelId="{E873B2C4-BFE0-451C-B07B-915BFBBE794E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거래규모별</a:t>
          </a:r>
          <a:endParaRPr lang="ko-KR" altLang="en-US" dirty="0">
            <a:solidFill>
              <a:srgbClr val="0070C0"/>
            </a:solidFill>
          </a:endParaRPr>
        </a:p>
      </dgm:t>
    </dgm:pt>
    <dgm:pt modelId="{106B3B7C-DA3E-44EB-BEAB-C5F307CEE5C0}" type="parTrans" cxnId="{555EB344-E97A-4073-A39C-D1055DD0BC27}">
      <dgm:prSet/>
      <dgm:spPr/>
      <dgm:t>
        <a:bodyPr/>
        <a:lstStyle/>
        <a:p>
          <a:pPr latinLnBrk="1"/>
          <a:endParaRPr lang="ko-KR" altLang="en-US"/>
        </a:p>
      </dgm:t>
    </dgm:pt>
    <dgm:pt modelId="{DF65AD69-B1AF-439D-BC91-E5BEA23BA704}" type="sibTrans" cxnId="{555EB344-E97A-4073-A39C-D1055DD0BC27}">
      <dgm:prSet/>
      <dgm:spPr/>
      <dgm:t>
        <a:bodyPr/>
        <a:lstStyle/>
        <a:p>
          <a:pPr latinLnBrk="1"/>
          <a:endParaRPr lang="ko-KR" altLang="en-US"/>
        </a:p>
      </dgm:t>
    </dgm:pt>
    <dgm:pt modelId="{C5E12E0C-9722-4932-B905-A206B5857F14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수탁기업협의회 협력</a:t>
          </a:r>
          <a:endParaRPr lang="ko-KR" altLang="en-US" dirty="0">
            <a:solidFill>
              <a:srgbClr val="0070C0"/>
            </a:solidFill>
          </a:endParaRPr>
        </a:p>
      </dgm:t>
    </dgm:pt>
    <dgm:pt modelId="{B4EC5BF5-6F4A-4A91-A4FC-CE8F6F8210E8}" type="parTrans" cxnId="{ADC46BA1-0F02-45AB-BDA9-64F7659F9003}">
      <dgm:prSet/>
      <dgm:spPr/>
      <dgm:t>
        <a:bodyPr/>
        <a:lstStyle/>
        <a:p>
          <a:pPr latinLnBrk="1"/>
          <a:endParaRPr lang="ko-KR" altLang="en-US"/>
        </a:p>
      </dgm:t>
    </dgm:pt>
    <dgm:pt modelId="{40F795F7-69E4-4B84-83CA-8ABBF685313F}" type="sibTrans" cxnId="{ADC46BA1-0F02-45AB-BDA9-64F7659F9003}">
      <dgm:prSet/>
      <dgm:spPr/>
      <dgm:t>
        <a:bodyPr/>
        <a:lstStyle/>
        <a:p>
          <a:pPr latinLnBrk="1"/>
          <a:endParaRPr lang="ko-KR" altLang="en-US"/>
        </a:p>
      </dgm:t>
    </dgm:pt>
    <dgm:pt modelId="{AB215328-4954-4E7B-A875-91207BC38D71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교육프로그램 </a:t>
          </a:r>
          <a:r>
            <a:rPr lang="en-US" altLang="ko-KR" dirty="0" smtClean="0">
              <a:solidFill>
                <a:srgbClr val="0070C0"/>
              </a:solidFill>
            </a:rPr>
            <a:t/>
          </a:r>
          <a:br>
            <a:rPr lang="en-US" altLang="ko-KR" dirty="0" smtClean="0">
              <a:solidFill>
                <a:srgbClr val="0070C0"/>
              </a:solidFill>
            </a:rPr>
          </a:br>
          <a:r>
            <a:rPr lang="ko-KR" altLang="en-US" dirty="0" smtClean="0">
              <a:solidFill>
                <a:srgbClr val="0070C0"/>
              </a:solidFill>
            </a:rPr>
            <a:t>운영</a:t>
          </a:r>
          <a:endParaRPr lang="ko-KR" altLang="en-US" dirty="0">
            <a:solidFill>
              <a:srgbClr val="0070C0"/>
            </a:solidFill>
          </a:endParaRPr>
        </a:p>
      </dgm:t>
    </dgm:pt>
    <dgm:pt modelId="{F4BEF41B-4499-4CF1-BF09-2264BC2689C3}" type="parTrans" cxnId="{ACDDC2F7-CABB-4A87-8260-DEF259FEC8DB}">
      <dgm:prSet/>
      <dgm:spPr/>
      <dgm:t>
        <a:bodyPr/>
        <a:lstStyle/>
        <a:p>
          <a:pPr latinLnBrk="1"/>
          <a:endParaRPr lang="ko-KR" altLang="en-US"/>
        </a:p>
      </dgm:t>
    </dgm:pt>
    <dgm:pt modelId="{4B4B3DB1-F3CF-4936-AA1F-4684CF0442E9}" type="sibTrans" cxnId="{ACDDC2F7-CABB-4A87-8260-DEF259FEC8DB}">
      <dgm:prSet/>
      <dgm:spPr/>
      <dgm:t>
        <a:bodyPr/>
        <a:lstStyle/>
        <a:p>
          <a:pPr latinLnBrk="1"/>
          <a:endParaRPr lang="ko-KR" altLang="en-US"/>
        </a:p>
      </dgm:t>
    </dgm:pt>
    <dgm:pt modelId="{EAA5002C-FE3C-4ABC-A0B8-B21D4DB68C85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은행 영업망 협력</a:t>
          </a:r>
          <a:endParaRPr lang="ko-KR" altLang="en-US" dirty="0">
            <a:solidFill>
              <a:srgbClr val="0070C0"/>
            </a:solidFill>
          </a:endParaRPr>
        </a:p>
      </dgm:t>
    </dgm:pt>
    <dgm:pt modelId="{4335BFCF-E873-4918-A24A-DB369E4E480E}" type="parTrans" cxnId="{E52E1DB8-93C4-415A-AAEF-070DA4BE2345}">
      <dgm:prSet/>
      <dgm:spPr/>
      <dgm:t>
        <a:bodyPr/>
        <a:lstStyle/>
        <a:p>
          <a:pPr latinLnBrk="1"/>
          <a:endParaRPr lang="ko-KR" altLang="en-US"/>
        </a:p>
      </dgm:t>
    </dgm:pt>
    <dgm:pt modelId="{51D18425-E2E1-443A-B0F2-8BAD86763BA6}" type="sibTrans" cxnId="{E52E1DB8-93C4-415A-AAEF-070DA4BE2345}">
      <dgm:prSet/>
      <dgm:spPr/>
      <dgm:t>
        <a:bodyPr/>
        <a:lstStyle/>
        <a:p>
          <a:pPr latinLnBrk="1"/>
          <a:endParaRPr lang="ko-KR" altLang="en-US"/>
        </a:p>
      </dgm:t>
    </dgm:pt>
    <dgm:pt modelId="{5FEC991D-4A7B-4ECA-8460-BFED8EF48CB9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설명회</a:t>
          </a:r>
          <a:endParaRPr lang="ko-KR" altLang="en-US" dirty="0">
            <a:solidFill>
              <a:srgbClr val="0070C0"/>
            </a:solidFill>
          </a:endParaRPr>
        </a:p>
      </dgm:t>
    </dgm:pt>
    <dgm:pt modelId="{14A1AC62-ACE5-4FA9-8E36-990F52DC3961}" type="parTrans" cxnId="{2876DDC4-76FB-4BD5-9588-62D38CBBC690}">
      <dgm:prSet/>
      <dgm:spPr/>
      <dgm:t>
        <a:bodyPr/>
        <a:lstStyle/>
        <a:p>
          <a:pPr latinLnBrk="1"/>
          <a:endParaRPr lang="ko-KR" altLang="en-US"/>
        </a:p>
      </dgm:t>
    </dgm:pt>
    <dgm:pt modelId="{140E2173-334F-462C-893C-004F4DFD1414}" type="sibTrans" cxnId="{2876DDC4-76FB-4BD5-9588-62D38CBBC690}">
      <dgm:prSet/>
      <dgm:spPr/>
      <dgm:t>
        <a:bodyPr/>
        <a:lstStyle/>
        <a:p>
          <a:pPr latinLnBrk="1"/>
          <a:endParaRPr lang="ko-KR" altLang="en-US"/>
        </a:p>
      </dgm:t>
    </dgm:pt>
    <dgm:pt modelId="{BAB6CE2D-D9D5-45CE-95DA-484ED87BEA5A}">
      <dgm:prSet phldrT="[텍스트]"/>
      <dgm:spPr/>
      <dgm:t>
        <a:bodyPr/>
        <a:lstStyle/>
        <a:p>
          <a:pPr latinLnBrk="1"/>
          <a:r>
            <a:rPr lang="en-US" altLang="ko-KR" dirty="0" smtClean="0">
              <a:solidFill>
                <a:srgbClr val="0070C0"/>
              </a:solidFill>
            </a:rPr>
            <a:t>1</a:t>
          </a:r>
          <a:r>
            <a:rPr lang="ko-KR" altLang="en-US" dirty="0" smtClean="0">
              <a:solidFill>
                <a:srgbClr val="0070C0"/>
              </a:solidFill>
            </a:rPr>
            <a:t>차</a:t>
          </a:r>
          <a:r>
            <a:rPr lang="en-US" altLang="ko-KR" dirty="0" smtClean="0">
              <a:solidFill>
                <a:srgbClr val="0070C0"/>
              </a:solidFill>
            </a:rPr>
            <a:t>-2</a:t>
          </a:r>
          <a:r>
            <a:rPr lang="ko-KR" altLang="en-US" dirty="0" smtClean="0">
              <a:solidFill>
                <a:srgbClr val="0070C0"/>
              </a:solidFill>
            </a:rPr>
            <a:t>차 공정거래협약기업 우선</a:t>
          </a:r>
          <a:endParaRPr lang="ko-KR" altLang="en-US" dirty="0">
            <a:solidFill>
              <a:srgbClr val="0070C0"/>
            </a:solidFill>
          </a:endParaRPr>
        </a:p>
      </dgm:t>
    </dgm:pt>
    <dgm:pt modelId="{E7145E9B-8826-45D0-9C84-AB48C9B7EC13}" type="parTrans" cxnId="{6592DCEF-8DDB-4D21-B836-0C4A09457AB9}">
      <dgm:prSet/>
      <dgm:spPr/>
      <dgm:t>
        <a:bodyPr/>
        <a:lstStyle/>
        <a:p>
          <a:pPr latinLnBrk="1"/>
          <a:endParaRPr lang="ko-KR" altLang="en-US"/>
        </a:p>
      </dgm:t>
    </dgm:pt>
    <dgm:pt modelId="{820F72BA-E7E9-4D8A-BD3F-1247458E3355}" type="sibTrans" cxnId="{6592DCEF-8DDB-4D21-B836-0C4A09457AB9}">
      <dgm:prSet/>
      <dgm:spPr/>
      <dgm:t>
        <a:bodyPr/>
        <a:lstStyle/>
        <a:p>
          <a:pPr latinLnBrk="1"/>
          <a:endParaRPr lang="ko-KR" altLang="en-US"/>
        </a:p>
      </dgm:t>
    </dgm:pt>
    <dgm:pt modelId="{3A08C64E-20E1-4E68-ABD0-9C3FF80390E5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0070C0"/>
              </a:solidFill>
            </a:rPr>
            <a:t>구매담당자 직접안내</a:t>
          </a:r>
          <a:endParaRPr lang="ko-KR" altLang="en-US" dirty="0">
            <a:solidFill>
              <a:srgbClr val="0070C0"/>
            </a:solidFill>
          </a:endParaRPr>
        </a:p>
      </dgm:t>
    </dgm:pt>
    <dgm:pt modelId="{35DB0528-B5B2-4369-A699-80C41D4CCC15}" type="parTrans" cxnId="{0B61D7AD-435A-4419-834F-657ABA5F8436}">
      <dgm:prSet/>
      <dgm:spPr/>
      <dgm:t>
        <a:bodyPr/>
        <a:lstStyle/>
        <a:p>
          <a:pPr latinLnBrk="1"/>
          <a:endParaRPr lang="ko-KR" altLang="en-US"/>
        </a:p>
      </dgm:t>
    </dgm:pt>
    <dgm:pt modelId="{5C7BDF3C-B289-4401-A2FE-9CD61C94A18A}" type="sibTrans" cxnId="{0B61D7AD-435A-4419-834F-657ABA5F8436}">
      <dgm:prSet/>
      <dgm:spPr/>
      <dgm:t>
        <a:bodyPr/>
        <a:lstStyle/>
        <a:p>
          <a:pPr latinLnBrk="1"/>
          <a:endParaRPr lang="ko-KR" altLang="en-US"/>
        </a:p>
      </dgm:t>
    </dgm:pt>
    <dgm:pt modelId="{C18C2F21-2B24-4385-8BC7-D387C6AE45A2}" type="pres">
      <dgm:prSet presAssocID="{7122A172-63FE-44AF-AD23-0692C0BF29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59E7687-879D-4ABB-9560-3E7FCB54D53D}" type="pres">
      <dgm:prSet presAssocID="{2A30E0E1-87E8-4588-BEE4-3710F890133F}" presName="composite" presStyleCnt="0"/>
      <dgm:spPr/>
    </dgm:pt>
    <dgm:pt modelId="{C0C4DBBB-4AFE-4117-856E-5EC38057C705}" type="pres">
      <dgm:prSet presAssocID="{2A30E0E1-87E8-4588-BEE4-3710F890133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BED219-6DC7-4E7B-9636-012F29D947F3}" type="pres">
      <dgm:prSet presAssocID="{2A30E0E1-87E8-4588-BEE4-3710F890133F}" presName="parSh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F2847E56-303F-442F-864E-36CEC71D7ABB}" type="pres">
      <dgm:prSet presAssocID="{2A30E0E1-87E8-4588-BEE4-3710F890133F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355D7D0-8D9B-428A-B904-BA224E44FA3E}" type="pres">
      <dgm:prSet presAssocID="{64456006-A733-440D-AD10-1C2486E2891F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C9832FDE-5C7D-48BC-98F8-6AA99FBD9E4C}" type="pres">
      <dgm:prSet presAssocID="{64456006-A733-440D-AD10-1C2486E2891F}" presName="connTx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DA8390A-A15E-4722-A5AE-1532174E5BE2}" type="pres">
      <dgm:prSet presAssocID="{81003C5D-33AA-433D-ABCF-29AD214E6319}" presName="composite" presStyleCnt="0"/>
      <dgm:spPr/>
    </dgm:pt>
    <dgm:pt modelId="{2A905CC9-43A7-4C20-AC57-79ACBFDBD9B5}" type="pres">
      <dgm:prSet presAssocID="{81003C5D-33AA-433D-ABCF-29AD214E6319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923ED9A-E55C-4083-97B7-F3B914D45A57}" type="pres">
      <dgm:prSet presAssocID="{81003C5D-33AA-433D-ABCF-29AD214E6319}" presName="parSh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2EDFDBCA-08A3-4357-8D80-7529C9877B1C}" type="pres">
      <dgm:prSet presAssocID="{81003C5D-33AA-433D-ABCF-29AD214E6319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B827D8-13CF-4D9B-A7FF-79626D1C3EFE}" type="pres">
      <dgm:prSet presAssocID="{D82CEA23-7691-44C7-9C5C-1E26589EFA4C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C61CABDE-200E-49BC-AFE0-16060EAA6B41}" type="pres">
      <dgm:prSet presAssocID="{D82CEA23-7691-44C7-9C5C-1E26589EFA4C}" presName="connTx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7FD096E6-6E12-4B0E-8E6D-1890C640BE8A}" type="pres">
      <dgm:prSet presAssocID="{CCABB320-9FFD-4734-8937-DB412302C1C8}" presName="composite" presStyleCnt="0"/>
      <dgm:spPr/>
    </dgm:pt>
    <dgm:pt modelId="{21EAB5C3-3674-4A35-BAE6-3F6094EB3F98}" type="pres">
      <dgm:prSet presAssocID="{CCABB320-9FFD-4734-8937-DB412302C1C8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602B73-F309-4E43-99F5-B7F863512DE8}" type="pres">
      <dgm:prSet presAssocID="{CCABB320-9FFD-4734-8937-DB412302C1C8}" presName="parSh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2B38E339-8DCE-4D16-B4B9-5C47634F53B0}" type="pres">
      <dgm:prSet presAssocID="{CCABB320-9FFD-4734-8937-DB412302C1C8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54B04CF-FDDB-46B1-A1DB-84A08D3A3B7F}" srcId="{81003C5D-33AA-433D-ABCF-29AD214E6319}" destId="{DABF39F7-64CD-49E2-85FB-ADE401ADB4BC}" srcOrd="0" destOrd="0" parTransId="{CE24AC4A-5C3C-47F4-A73E-6BDFC68A944A}" sibTransId="{8EFFA105-FB52-40B4-8900-A8B24E94322B}"/>
    <dgm:cxn modelId="{78242A92-98FA-40DA-8BF8-C0B800FEDAF2}" type="presOf" srcId="{64456006-A733-440D-AD10-1C2486E2891F}" destId="{C355D7D0-8D9B-428A-B904-BA224E44FA3E}" srcOrd="0" destOrd="0" presId="urn:microsoft.com/office/officeart/2005/8/layout/process3"/>
    <dgm:cxn modelId="{57B4C479-E020-42D6-86C7-F23BC88A25C5}" type="presOf" srcId="{D82CEA23-7691-44C7-9C5C-1E26589EFA4C}" destId="{86B827D8-13CF-4D9B-A7FF-79626D1C3EFE}" srcOrd="0" destOrd="0" presId="urn:microsoft.com/office/officeart/2005/8/layout/process3"/>
    <dgm:cxn modelId="{FC2479F5-E6C7-435B-AEE0-5943EDE10B1A}" type="presOf" srcId="{81003C5D-33AA-433D-ABCF-29AD214E6319}" destId="{1923ED9A-E55C-4083-97B7-F3B914D45A57}" srcOrd="1" destOrd="0" presId="urn:microsoft.com/office/officeart/2005/8/layout/process3"/>
    <dgm:cxn modelId="{6E05BDBA-5A02-421D-8BF0-D1AD22EDB9E8}" type="presOf" srcId="{EAA5002C-FE3C-4ABC-A0B8-B21D4DB68C85}" destId="{2EDFDBCA-08A3-4357-8D80-7529C9877B1C}" srcOrd="0" destOrd="1" presId="urn:microsoft.com/office/officeart/2005/8/layout/process3"/>
    <dgm:cxn modelId="{11CA91CF-F1B1-42C2-8DE2-BCC539EC49BB}" type="presOf" srcId="{81003C5D-33AA-433D-ABCF-29AD214E6319}" destId="{2A905CC9-43A7-4C20-AC57-79ACBFDBD9B5}" srcOrd="0" destOrd="0" presId="urn:microsoft.com/office/officeart/2005/8/layout/process3"/>
    <dgm:cxn modelId="{E52E1DB8-93C4-415A-AAEF-070DA4BE2345}" srcId="{81003C5D-33AA-433D-ABCF-29AD214E6319}" destId="{EAA5002C-FE3C-4ABC-A0B8-B21D4DB68C85}" srcOrd="1" destOrd="0" parTransId="{4335BFCF-E873-4918-A24A-DB369E4E480E}" sibTransId="{51D18425-E2E1-443A-B0F2-8BAD86763BA6}"/>
    <dgm:cxn modelId="{2BEE26D6-9A3A-45A3-BC49-F9F98E55F21A}" type="presOf" srcId="{0CFDD84D-24DB-4F5F-A0DE-02B35FE9D1BB}" destId="{F2847E56-303F-442F-864E-36CEC71D7ABB}" srcOrd="0" destOrd="1" presId="urn:microsoft.com/office/officeart/2005/8/layout/process3"/>
    <dgm:cxn modelId="{77E81A20-1301-4BC5-84B1-FC3821D52AA2}" type="presOf" srcId="{D82CEA23-7691-44C7-9C5C-1E26589EFA4C}" destId="{C61CABDE-200E-49BC-AFE0-16060EAA6B41}" srcOrd="1" destOrd="0" presId="urn:microsoft.com/office/officeart/2005/8/layout/process3"/>
    <dgm:cxn modelId="{20EC361F-C712-40B2-A970-6757C1867D27}" type="presOf" srcId="{64456006-A733-440D-AD10-1C2486E2891F}" destId="{C9832FDE-5C7D-48BC-98F8-6AA99FBD9E4C}" srcOrd="1" destOrd="0" presId="urn:microsoft.com/office/officeart/2005/8/layout/process3"/>
    <dgm:cxn modelId="{BB95A178-7F00-4235-A09C-96C108135E35}" type="presOf" srcId="{4EAD11AB-24B4-4E21-A5DA-E3D4846F4D9B}" destId="{F2847E56-303F-442F-864E-36CEC71D7ABB}" srcOrd="0" destOrd="0" presId="urn:microsoft.com/office/officeart/2005/8/layout/process3"/>
    <dgm:cxn modelId="{2876DDC4-76FB-4BD5-9588-62D38CBBC690}" srcId="{81003C5D-33AA-433D-ABCF-29AD214E6319}" destId="{5FEC991D-4A7B-4ECA-8460-BFED8EF48CB9}" srcOrd="2" destOrd="0" parTransId="{14A1AC62-ACE5-4FA9-8E36-990F52DC3961}" sibTransId="{140E2173-334F-462C-893C-004F4DFD1414}"/>
    <dgm:cxn modelId="{6592DCEF-8DDB-4D21-B836-0C4A09457AB9}" srcId="{2A30E0E1-87E8-4588-BEE4-3710F890133F}" destId="{BAB6CE2D-D9D5-45CE-95DA-484ED87BEA5A}" srcOrd="3" destOrd="0" parTransId="{E7145E9B-8826-45D0-9C84-AB48C9B7EC13}" sibTransId="{820F72BA-E7E9-4D8A-BD3F-1247458E3355}"/>
    <dgm:cxn modelId="{DE13AE38-C722-4AE6-876F-61CC5B64B257}" type="presOf" srcId="{5FEC991D-4A7B-4ECA-8460-BFED8EF48CB9}" destId="{2EDFDBCA-08A3-4357-8D80-7529C9877B1C}" srcOrd="0" destOrd="2" presId="urn:microsoft.com/office/officeart/2005/8/layout/process3"/>
    <dgm:cxn modelId="{2BE8E4A5-BE2B-4E84-80F7-A98EC52AB5A4}" type="presOf" srcId="{552C152F-C179-4156-925A-2D507C788968}" destId="{2B38E339-8DCE-4D16-B4B9-5C47634F53B0}" srcOrd="0" destOrd="0" presId="urn:microsoft.com/office/officeart/2005/8/layout/process3"/>
    <dgm:cxn modelId="{5D7DCAC6-1DE8-4BB3-9FD7-2EBE6ADB1AD0}" srcId="{CCABB320-9FFD-4734-8937-DB412302C1C8}" destId="{552C152F-C179-4156-925A-2D507C788968}" srcOrd="0" destOrd="0" parTransId="{06B47017-4C39-47BF-9984-9EAAB69C319A}" sibTransId="{284F6183-6BE6-4EAA-8A7A-790F27C47213}"/>
    <dgm:cxn modelId="{5DEEDBC3-D757-4A90-825E-2CA8E46775F0}" srcId="{2A30E0E1-87E8-4588-BEE4-3710F890133F}" destId="{4EAD11AB-24B4-4E21-A5DA-E3D4846F4D9B}" srcOrd="0" destOrd="0" parTransId="{EE1A0351-81A1-49F7-97F9-23A77C0B11DB}" sibTransId="{0670776A-9DA7-4B72-BEDF-0322BC9B2FC4}"/>
    <dgm:cxn modelId="{DAD5D3FC-776F-46EF-A367-9948A42964DE}" type="presOf" srcId="{CCABB320-9FFD-4734-8937-DB412302C1C8}" destId="{2C602B73-F309-4E43-99F5-B7F863512DE8}" srcOrd="1" destOrd="0" presId="urn:microsoft.com/office/officeart/2005/8/layout/process3"/>
    <dgm:cxn modelId="{417BDDA6-38AD-455B-B641-650F933544AA}" type="presOf" srcId="{7122A172-63FE-44AF-AD23-0692C0BF293A}" destId="{C18C2F21-2B24-4385-8BC7-D387C6AE45A2}" srcOrd="0" destOrd="0" presId="urn:microsoft.com/office/officeart/2005/8/layout/process3"/>
    <dgm:cxn modelId="{920447DA-4DBA-4D8E-B0C4-9AD5D1D48995}" type="presOf" srcId="{BAB6CE2D-D9D5-45CE-95DA-484ED87BEA5A}" destId="{F2847E56-303F-442F-864E-36CEC71D7ABB}" srcOrd="0" destOrd="3" presId="urn:microsoft.com/office/officeart/2005/8/layout/process3"/>
    <dgm:cxn modelId="{7183DFBC-D9E4-49E9-B188-EE81546182CC}" srcId="{7122A172-63FE-44AF-AD23-0692C0BF293A}" destId="{81003C5D-33AA-433D-ABCF-29AD214E6319}" srcOrd="1" destOrd="0" parTransId="{9B9BBEB0-1292-443B-9706-64536174DDF4}" sibTransId="{D82CEA23-7691-44C7-9C5C-1E26589EFA4C}"/>
    <dgm:cxn modelId="{D440760F-880B-408E-A1C5-3F2A42E4643F}" srcId="{7122A172-63FE-44AF-AD23-0692C0BF293A}" destId="{2A30E0E1-87E8-4588-BEE4-3710F890133F}" srcOrd="0" destOrd="0" parTransId="{0E040D4C-4CBA-46F7-8AAD-3B5C2AAEA9D9}" sibTransId="{64456006-A733-440D-AD10-1C2486E2891F}"/>
    <dgm:cxn modelId="{595B6EF4-2F3F-4FC9-A992-E88A5E088B9F}" type="presOf" srcId="{DABF39F7-64CD-49E2-85FB-ADE401ADB4BC}" destId="{2EDFDBCA-08A3-4357-8D80-7529C9877B1C}" srcOrd="0" destOrd="0" presId="urn:microsoft.com/office/officeart/2005/8/layout/process3"/>
    <dgm:cxn modelId="{20645303-45E3-4F8A-82A2-4B377CA88BD1}" type="presOf" srcId="{3A08C64E-20E1-4E68-ABD0-9C3FF80390E5}" destId="{2EDFDBCA-08A3-4357-8D80-7529C9877B1C}" srcOrd="0" destOrd="3" presId="urn:microsoft.com/office/officeart/2005/8/layout/process3"/>
    <dgm:cxn modelId="{ADC46BA1-0F02-45AB-BDA9-64F7659F9003}" srcId="{CCABB320-9FFD-4734-8937-DB412302C1C8}" destId="{C5E12E0C-9722-4932-B905-A206B5857F14}" srcOrd="1" destOrd="0" parTransId="{B4EC5BF5-6F4A-4A91-A4FC-CE8F6F8210E8}" sibTransId="{40F795F7-69E4-4B84-83CA-8ABBF685313F}"/>
    <dgm:cxn modelId="{69935CD4-FB80-4C59-AFFB-6D9A7754B7BF}" srcId="{2A30E0E1-87E8-4588-BEE4-3710F890133F}" destId="{0CFDD84D-24DB-4F5F-A0DE-02B35FE9D1BB}" srcOrd="1" destOrd="0" parTransId="{80BFD04F-6EA3-4284-B850-A62173D125CB}" sibTransId="{F415DD57-E3EF-49FF-8328-69CF49242AB1}"/>
    <dgm:cxn modelId="{DEDCB82D-2864-44F0-8C40-841AE3364FF3}" type="presOf" srcId="{E873B2C4-BFE0-451C-B07B-915BFBBE794E}" destId="{F2847E56-303F-442F-864E-36CEC71D7ABB}" srcOrd="0" destOrd="2" presId="urn:microsoft.com/office/officeart/2005/8/layout/process3"/>
    <dgm:cxn modelId="{0B61D7AD-435A-4419-834F-657ABA5F8436}" srcId="{81003C5D-33AA-433D-ABCF-29AD214E6319}" destId="{3A08C64E-20E1-4E68-ABD0-9C3FF80390E5}" srcOrd="3" destOrd="0" parTransId="{35DB0528-B5B2-4369-A699-80C41D4CCC15}" sibTransId="{5C7BDF3C-B289-4401-A2FE-9CD61C94A18A}"/>
    <dgm:cxn modelId="{743779AA-A249-418A-BE62-3C0CE96959E1}" type="presOf" srcId="{2A30E0E1-87E8-4588-BEE4-3710F890133F}" destId="{C0C4DBBB-4AFE-4117-856E-5EC38057C705}" srcOrd="0" destOrd="0" presId="urn:microsoft.com/office/officeart/2005/8/layout/process3"/>
    <dgm:cxn modelId="{3893A6E8-B3A6-4263-9CCF-20E41F2202BD}" type="presOf" srcId="{AB215328-4954-4E7B-A875-91207BC38D71}" destId="{2B38E339-8DCE-4D16-B4B9-5C47634F53B0}" srcOrd="0" destOrd="2" presId="urn:microsoft.com/office/officeart/2005/8/layout/process3"/>
    <dgm:cxn modelId="{555EB344-E97A-4073-A39C-D1055DD0BC27}" srcId="{2A30E0E1-87E8-4588-BEE4-3710F890133F}" destId="{E873B2C4-BFE0-451C-B07B-915BFBBE794E}" srcOrd="2" destOrd="0" parTransId="{106B3B7C-DA3E-44EB-BEAB-C5F307CEE5C0}" sibTransId="{DF65AD69-B1AF-439D-BC91-E5BEA23BA704}"/>
    <dgm:cxn modelId="{DAECFDB2-1AA0-4752-96D7-F55680B0E830}" srcId="{7122A172-63FE-44AF-AD23-0692C0BF293A}" destId="{CCABB320-9FFD-4734-8937-DB412302C1C8}" srcOrd="2" destOrd="0" parTransId="{1E1CB324-8B3C-4B44-97FC-84792B012A88}" sibTransId="{03586497-E074-4043-A740-F1ED3FFE5FC7}"/>
    <dgm:cxn modelId="{ACDDC2F7-CABB-4A87-8260-DEF259FEC8DB}" srcId="{CCABB320-9FFD-4734-8937-DB412302C1C8}" destId="{AB215328-4954-4E7B-A875-91207BC38D71}" srcOrd="2" destOrd="0" parTransId="{F4BEF41B-4499-4CF1-BF09-2264BC2689C3}" sibTransId="{4B4B3DB1-F3CF-4936-AA1F-4684CF0442E9}"/>
    <dgm:cxn modelId="{FDE6A1D0-CA60-4D03-9AE3-3109674E7967}" type="presOf" srcId="{C5E12E0C-9722-4932-B905-A206B5857F14}" destId="{2B38E339-8DCE-4D16-B4B9-5C47634F53B0}" srcOrd="0" destOrd="1" presId="urn:microsoft.com/office/officeart/2005/8/layout/process3"/>
    <dgm:cxn modelId="{6C875407-36A2-4232-AD27-F92BC3365E1B}" type="presOf" srcId="{2A30E0E1-87E8-4588-BEE4-3710F890133F}" destId="{02BED219-6DC7-4E7B-9636-012F29D947F3}" srcOrd="1" destOrd="0" presId="urn:microsoft.com/office/officeart/2005/8/layout/process3"/>
    <dgm:cxn modelId="{F807BE8E-78D7-4D38-9939-E9489E8E466F}" type="presOf" srcId="{CCABB320-9FFD-4734-8937-DB412302C1C8}" destId="{21EAB5C3-3674-4A35-BAE6-3F6094EB3F98}" srcOrd="0" destOrd="0" presId="urn:microsoft.com/office/officeart/2005/8/layout/process3"/>
    <dgm:cxn modelId="{BDAC175B-F4F0-448B-AC22-F05388E875A9}" type="presParOf" srcId="{C18C2F21-2B24-4385-8BC7-D387C6AE45A2}" destId="{659E7687-879D-4ABB-9560-3E7FCB54D53D}" srcOrd="0" destOrd="0" presId="urn:microsoft.com/office/officeart/2005/8/layout/process3"/>
    <dgm:cxn modelId="{540BD0AA-C7FC-4DC5-AD16-73C019F2F0C4}" type="presParOf" srcId="{659E7687-879D-4ABB-9560-3E7FCB54D53D}" destId="{C0C4DBBB-4AFE-4117-856E-5EC38057C705}" srcOrd="0" destOrd="0" presId="urn:microsoft.com/office/officeart/2005/8/layout/process3"/>
    <dgm:cxn modelId="{710C76C4-2958-44D2-94F5-4C6B27A48AF4}" type="presParOf" srcId="{659E7687-879D-4ABB-9560-3E7FCB54D53D}" destId="{02BED219-6DC7-4E7B-9636-012F29D947F3}" srcOrd="1" destOrd="0" presId="urn:microsoft.com/office/officeart/2005/8/layout/process3"/>
    <dgm:cxn modelId="{34E06C09-FE73-46F0-B244-F2E5C9F62B52}" type="presParOf" srcId="{659E7687-879D-4ABB-9560-3E7FCB54D53D}" destId="{F2847E56-303F-442F-864E-36CEC71D7ABB}" srcOrd="2" destOrd="0" presId="urn:microsoft.com/office/officeart/2005/8/layout/process3"/>
    <dgm:cxn modelId="{B3E24C3D-1A08-4FB5-AF98-86400270403D}" type="presParOf" srcId="{C18C2F21-2B24-4385-8BC7-D387C6AE45A2}" destId="{C355D7D0-8D9B-428A-B904-BA224E44FA3E}" srcOrd="1" destOrd="0" presId="urn:microsoft.com/office/officeart/2005/8/layout/process3"/>
    <dgm:cxn modelId="{7C69873F-6259-44D0-8089-5FB17A60057F}" type="presParOf" srcId="{C355D7D0-8D9B-428A-B904-BA224E44FA3E}" destId="{C9832FDE-5C7D-48BC-98F8-6AA99FBD9E4C}" srcOrd="0" destOrd="0" presId="urn:microsoft.com/office/officeart/2005/8/layout/process3"/>
    <dgm:cxn modelId="{C62D6CCD-474C-40B5-B226-7E741A916AAE}" type="presParOf" srcId="{C18C2F21-2B24-4385-8BC7-D387C6AE45A2}" destId="{8DA8390A-A15E-4722-A5AE-1532174E5BE2}" srcOrd="2" destOrd="0" presId="urn:microsoft.com/office/officeart/2005/8/layout/process3"/>
    <dgm:cxn modelId="{3155BE5A-4864-4926-9BDC-B253A4512FF8}" type="presParOf" srcId="{8DA8390A-A15E-4722-A5AE-1532174E5BE2}" destId="{2A905CC9-43A7-4C20-AC57-79ACBFDBD9B5}" srcOrd="0" destOrd="0" presId="urn:microsoft.com/office/officeart/2005/8/layout/process3"/>
    <dgm:cxn modelId="{526A52D4-1B7E-400E-92C2-071E78DACFEE}" type="presParOf" srcId="{8DA8390A-A15E-4722-A5AE-1532174E5BE2}" destId="{1923ED9A-E55C-4083-97B7-F3B914D45A57}" srcOrd="1" destOrd="0" presId="urn:microsoft.com/office/officeart/2005/8/layout/process3"/>
    <dgm:cxn modelId="{ADFC8382-2F42-478C-9A62-4A8127125183}" type="presParOf" srcId="{8DA8390A-A15E-4722-A5AE-1532174E5BE2}" destId="{2EDFDBCA-08A3-4357-8D80-7529C9877B1C}" srcOrd="2" destOrd="0" presId="urn:microsoft.com/office/officeart/2005/8/layout/process3"/>
    <dgm:cxn modelId="{3A8DC27E-0A02-407A-A476-4362DA30F2C0}" type="presParOf" srcId="{C18C2F21-2B24-4385-8BC7-D387C6AE45A2}" destId="{86B827D8-13CF-4D9B-A7FF-79626D1C3EFE}" srcOrd="3" destOrd="0" presId="urn:microsoft.com/office/officeart/2005/8/layout/process3"/>
    <dgm:cxn modelId="{A7CB99EE-14A7-4D7A-9694-0E6DCC76ADB6}" type="presParOf" srcId="{86B827D8-13CF-4D9B-A7FF-79626D1C3EFE}" destId="{C61CABDE-200E-49BC-AFE0-16060EAA6B41}" srcOrd="0" destOrd="0" presId="urn:microsoft.com/office/officeart/2005/8/layout/process3"/>
    <dgm:cxn modelId="{F212137E-EDBD-4FCE-8B53-0AC2C27E8F5F}" type="presParOf" srcId="{C18C2F21-2B24-4385-8BC7-D387C6AE45A2}" destId="{7FD096E6-6E12-4B0E-8E6D-1890C640BE8A}" srcOrd="4" destOrd="0" presId="urn:microsoft.com/office/officeart/2005/8/layout/process3"/>
    <dgm:cxn modelId="{4A9CACDA-7828-4A02-A5C2-647B07E28B65}" type="presParOf" srcId="{7FD096E6-6E12-4B0E-8E6D-1890C640BE8A}" destId="{21EAB5C3-3674-4A35-BAE6-3F6094EB3F98}" srcOrd="0" destOrd="0" presId="urn:microsoft.com/office/officeart/2005/8/layout/process3"/>
    <dgm:cxn modelId="{6421E68C-BCA9-4833-B6F1-06D2BF3DA446}" type="presParOf" srcId="{7FD096E6-6E12-4B0E-8E6D-1890C640BE8A}" destId="{2C602B73-F309-4E43-99F5-B7F863512DE8}" srcOrd="1" destOrd="0" presId="urn:microsoft.com/office/officeart/2005/8/layout/process3"/>
    <dgm:cxn modelId="{A68FAC00-0EC3-43EA-AFD2-DEDD56D4FB45}" type="presParOf" srcId="{7FD096E6-6E12-4B0E-8E6D-1890C640BE8A}" destId="{2B38E339-8DCE-4D16-B4B9-5C47634F53B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A190C-1792-42B1-A4D4-359594F08904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9E7AE-7C3A-4671-B969-D3EBB18857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7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9E7AE-7C3A-4671-B969-D3EBB188574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483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9E7AE-7C3A-4671-B969-D3EBB188574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40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064C24-DCAE-4923-8FA6-4C0D1BD65DE8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8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22A-4008-48DF-AFAD-E39C98267CD6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2BE3-9AF2-4FD6-91D0-CE1EA399C2DA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4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5A0C-262C-4202-B563-EEB08EBC803F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7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D772A-7B53-4D38-BD9F-169BAEE20F54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57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8C7-6D07-42F1-B2C7-B13742EB0620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27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4428-18E0-477D-8B41-70532F38C535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1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2B1FB-B08B-4693-99FB-3885E7D66311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21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79326-79EA-4C35-B34B-786E67726039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95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0BDDC-F6A2-40C1-B0D3-890C9C9960AC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63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5830-8AAE-4C26-85AC-3BEC7A961047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3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454F7CE8-BAEF-40E4-86FC-128DF211ABF9}" type="datetime1">
              <a:rPr lang="en-US" altLang="ko-KR" smtClean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9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1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gif"/><Relationship Id="rId9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smtClean="0"/>
              <a:t>공공기관 </a:t>
            </a:r>
            <a:r>
              <a:rPr lang="en-US" altLang="ko-KR" sz="3200" dirty="0" smtClean="0"/>
              <a:t>&amp; </a:t>
            </a:r>
            <a:r>
              <a:rPr lang="ko-KR" altLang="en-US" sz="3200" dirty="0" smtClean="0"/>
              <a:t>공기업을 위한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1200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상생결제 안내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6706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정부정책 도입 현황</a:t>
            </a:r>
            <a:endParaRPr lang="en-US" altLang="ko-KR" dirty="0" smtClean="0"/>
          </a:p>
          <a:p>
            <a:r>
              <a:rPr lang="ko-KR" altLang="en-US" dirty="0" smtClean="0"/>
              <a:t>상생결제시스템의 개념</a:t>
            </a:r>
            <a:endParaRPr lang="en-US" altLang="ko-KR" dirty="0" smtClean="0"/>
          </a:p>
          <a:p>
            <a:r>
              <a:rPr lang="ko-KR" altLang="en-US" dirty="0" err="1" smtClean="0"/>
              <a:t>참여주체별</a:t>
            </a:r>
            <a:r>
              <a:rPr lang="ko-KR" altLang="en-US" dirty="0" smtClean="0"/>
              <a:t> 도입효과</a:t>
            </a:r>
            <a:endParaRPr lang="en-US" altLang="ko-KR" dirty="0" smtClean="0"/>
          </a:p>
          <a:p>
            <a:r>
              <a:rPr lang="ko-KR" altLang="en-US" dirty="0" err="1" smtClean="0"/>
              <a:t>참여은행별</a:t>
            </a:r>
            <a:r>
              <a:rPr lang="ko-KR" altLang="en-US" dirty="0" smtClean="0"/>
              <a:t> 상품출시 현황</a:t>
            </a:r>
            <a:endParaRPr lang="en-US" altLang="ko-KR" dirty="0" smtClean="0"/>
          </a:p>
          <a:p>
            <a:r>
              <a:rPr lang="ko-KR" altLang="en-US" dirty="0" smtClean="0"/>
              <a:t>도입절차 및 확산방안</a:t>
            </a:r>
            <a:endParaRPr lang="en-US" altLang="ko-KR" dirty="0" smtClean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38" y="4086807"/>
            <a:ext cx="6182314" cy="245940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62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43962" y="1064912"/>
            <a:ext cx="2834640" cy="1030925"/>
          </a:xfrm>
        </p:spPr>
        <p:txBody>
          <a:bodyPr/>
          <a:lstStyle/>
          <a:p>
            <a:r>
              <a:rPr lang="ko-KR" altLang="en-US" dirty="0" smtClean="0"/>
              <a:t>상생결제시스템 도입</a:t>
            </a:r>
            <a:r>
              <a:rPr lang="en-US" altLang="ko-KR" dirty="0" smtClean="0"/>
              <a:t>·</a:t>
            </a:r>
            <a:r>
              <a:rPr lang="ko-KR" altLang="en-US" dirty="0" smtClean="0"/>
              <a:t>확산현황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10429" y="919255"/>
            <a:ext cx="5142257" cy="54329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endParaRPr lang="en-US" altLang="ko-KR" dirty="0" smtClean="0"/>
          </a:p>
          <a:p>
            <a:pPr>
              <a:lnSpc>
                <a:spcPct val="110000"/>
              </a:lnSpc>
            </a:pP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차 대중소기업 동반성장 기본계획 중점과제</a:t>
            </a:r>
            <a:r>
              <a:rPr lang="en-US" altLang="ko-KR" dirty="0"/>
              <a:t>(</a:t>
            </a:r>
            <a:r>
              <a:rPr lang="ko-KR" altLang="en-US" dirty="0"/>
              <a:t>산업통산자원부 </a:t>
            </a:r>
            <a:r>
              <a:rPr lang="en-US" altLang="ko-KR" dirty="0"/>
              <a:t>2014.11.17)</a:t>
            </a:r>
          </a:p>
          <a:p>
            <a:pPr>
              <a:lnSpc>
                <a:spcPct val="110000"/>
              </a:lnSpc>
            </a:pPr>
            <a:r>
              <a:rPr lang="ko-KR" altLang="en-US" dirty="0"/>
              <a:t>자율개선 및 상생협력 확산계획 </a:t>
            </a:r>
            <a:r>
              <a:rPr lang="ko-KR" altLang="en-US" dirty="0" smtClean="0"/>
              <a:t>중점과제</a:t>
            </a:r>
            <a:r>
              <a:rPr lang="en-US" altLang="ko-KR" dirty="0"/>
              <a:t> </a:t>
            </a:r>
            <a:r>
              <a:rPr lang="en-US" altLang="ko-KR" dirty="0" smtClean="0"/>
              <a:t>   (</a:t>
            </a:r>
            <a:r>
              <a:rPr lang="ko-KR" altLang="en-US" dirty="0"/>
              <a:t>공정거래위원회 </a:t>
            </a:r>
            <a:r>
              <a:rPr lang="en-US" altLang="ko-KR" dirty="0"/>
              <a:t>2015.1.13)</a:t>
            </a:r>
          </a:p>
          <a:p>
            <a:pPr>
              <a:lnSpc>
                <a:spcPct val="110000"/>
              </a:lnSpc>
            </a:pPr>
            <a:r>
              <a:rPr lang="ko-KR" altLang="en-US" dirty="0" smtClean="0"/>
              <a:t>상생결제시스템 출범</a:t>
            </a:r>
            <a:r>
              <a:rPr lang="en-US" altLang="ko-KR" dirty="0" smtClean="0"/>
              <a:t>(2015.3.26)</a:t>
            </a:r>
          </a:p>
          <a:p>
            <a:pPr lvl="1">
              <a:lnSpc>
                <a:spcPct val="110000"/>
              </a:lnSpc>
              <a:buFontTx/>
              <a:buChar char="-"/>
            </a:pPr>
            <a:r>
              <a:rPr lang="ko-KR" altLang="en-US" dirty="0" smtClean="0"/>
              <a:t>산업부장관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금융위원장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공정위</a:t>
            </a:r>
            <a:r>
              <a:rPr lang="ko-KR" altLang="en-US" dirty="0"/>
              <a:t> </a:t>
            </a:r>
            <a:r>
              <a:rPr lang="ko-KR" altLang="en-US" dirty="0" smtClean="0"/>
              <a:t>부위원장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동반성장위원장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국세청 등 </a:t>
            </a:r>
            <a:endParaRPr lang="en-US" altLang="ko-KR" dirty="0" smtClean="0"/>
          </a:p>
          <a:p>
            <a:pPr lvl="1">
              <a:lnSpc>
                <a:spcPct val="110000"/>
              </a:lnSpc>
              <a:buFontTx/>
              <a:buChar char="-"/>
            </a:pPr>
            <a:r>
              <a:rPr lang="ko-KR" altLang="en-US" dirty="0" smtClean="0"/>
              <a:t>대통령 격려메시지</a:t>
            </a:r>
            <a:endParaRPr lang="en-US" altLang="ko-KR" dirty="0" smtClean="0"/>
          </a:p>
          <a:p>
            <a:pPr>
              <a:lnSpc>
                <a:spcPct val="110000"/>
              </a:lnSpc>
            </a:pPr>
            <a:r>
              <a:rPr lang="en-US" altLang="ko-KR" dirty="0" smtClean="0"/>
              <a:t>“</a:t>
            </a:r>
            <a:r>
              <a:rPr lang="ko-KR" altLang="en-US" dirty="0" smtClean="0"/>
              <a:t>비정상화의 정상화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중소 </a:t>
            </a:r>
            <a:r>
              <a:rPr lang="ko-KR" altLang="en-US" dirty="0" err="1" smtClean="0"/>
              <a:t>협력사에</a:t>
            </a:r>
            <a:r>
              <a:rPr lang="ko-KR" altLang="en-US" dirty="0" smtClean="0"/>
              <a:t> 대한 거래 협력 관행개선</a:t>
            </a:r>
            <a:r>
              <a:rPr lang="en-US" altLang="ko-KR" dirty="0" smtClean="0"/>
              <a:t>(2015.4.30)</a:t>
            </a:r>
          </a:p>
          <a:p>
            <a:pPr>
              <a:lnSpc>
                <a:spcPct val="110000"/>
              </a:lnSpc>
            </a:pPr>
            <a:r>
              <a:rPr lang="ko-KR" altLang="en-US" dirty="0"/>
              <a:t>관</a:t>
            </a:r>
            <a:r>
              <a:rPr lang="ko-KR" altLang="en-US" dirty="0" smtClean="0"/>
              <a:t>계부처합동 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 노동시장 개혁 추진방안</a:t>
            </a:r>
            <a:r>
              <a:rPr lang="en-US" altLang="ko-KR" dirty="0" smtClean="0"/>
              <a:t>(2015.6.7)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8" y="4021978"/>
            <a:ext cx="2139183" cy="75953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3" y="5362297"/>
            <a:ext cx="1162539" cy="92641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354" y="5506525"/>
            <a:ext cx="1219200" cy="73152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08" y="4922581"/>
            <a:ext cx="1156816" cy="29661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144" y="4826619"/>
            <a:ext cx="1298410" cy="49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290810" y="1008268"/>
            <a:ext cx="2834640" cy="1737360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상생결제시스템 운영 프로세스</a:t>
            </a:r>
            <a:endParaRPr lang="ko-KR" altLang="en-US" sz="3000" dirty="0"/>
          </a:p>
        </p:txBody>
      </p:sp>
      <p:sp>
        <p:nvSpPr>
          <p:cNvPr id="75" name="내용 개체 틀 74"/>
          <p:cNvSpPr>
            <a:spLocks noGrp="1"/>
          </p:cNvSpPr>
          <p:nvPr>
            <p:ph idx="1"/>
          </p:nvPr>
        </p:nvSpPr>
        <p:spPr>
          <a:xfrm>
            <a:off x="2727016" y="610999"/>
            <a:ext cx="6319879" cy="2139534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공기업 금리 </a:t>
            </a:r>
            <a:r>
              <a:rPr lang="ko-KR" altLang="en-US" dirty="0" err="1" smtClean="0"/>
              <a:t>협력사</a:t>
            </a:r>
            <a:r>
              <a:rPr lang="ko-KR" altLang="en-US" dirty="0" smtClean="0"/>
              <a:t> 공유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협력사</a:t>
            </a:r>
            <a:r>
              <a:rPr lang="ko-KR" altLang="en-US" dirty="0" smtClean="0"/>
              <a:t> 대출시 공기업 금리 적용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상환청구권 없음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협력사</a:t>
            </a:r>
            <a:r>
              <a:rPr lang="ko-KR" altLang="en-US" dirty="0" smtClean="0"/>
              <a:t> 대출시 공기업 </a:t>
            </a:r>
            <a:r>
              <a:rPr lang="en-US" altLang="ko-KR" dirty="0" smtClean="0"/>
              <a:t>Exposure)</a:t>
            </a:r>
          </a:p>
          <a:p>
            <a:r>
              <a:rPr lang="ko-KR" altLang="en-US" dirty="0" smtClean="0"/>
              <a:t>예치계좌 운영</a:t>
            </a:r>
            <a:r>
              <a:rPr lang="en-US" altLang="ko-KR" dirty="0" smtClean="0"/>
              <a:t>(</a:t>
            </a:r>
            <a:r>
              <a:rPr lang="ko-KR" altLang="en-US" dirty="0" smtClean="0"/>
              <a:t>결제안전 보장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부도위험 없음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협력사</a:t>
            </a:r>
            <a:r>
              <a:rPr lang="ko-KR" altLang="en-US" dirty="0" smtClean="0"/>
              <a:t> 모니터링 제공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공기업의 </a:t>
            </a:r>
            <a:r>
              <a:rPr lang="ko-KR" altLang="en-US" dirty="0" err="1" smtClean="0"/>
              <a:t>협력사</a:t>
            </a:r>
            <a:r>
              <a:rPr lang="ko-KR" altLang="en-US" dirty="0" smtClean="0"/>
              <a:t> 자금결제 감독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수취 금액 내에서 하위 </a:t>
            </a:r>
            <a:r>
              <a:rPr lang="ko-KR" altLang="en-US" dirty="0" err="1" smtClean="0"/>
              <a:t>협력사</a:t>
            </a:r>
            <a:r>
              <a:rPr lang="ko-KR" altLang="en-US" dirty="0" smtClean="0"/>
              <a:t> 결제</a:t>
            </a:r>
            <a:r>
              <a:rPr lang="en-US" altLang="ko-KR" dirty="0" smtClean="0"/>
              <a:t>(</a:t>
            </a:r>
            <a:r>
              <a:rPr lang="ko-KR" altLang="en-US" dirty="0" smtClean="0"/>
              <a:t>기간변경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금액분할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7" name="모서리가 둥근 직사각형 76"/>
          <p:cNvSpPr/>
          <p:nvPr/>
        </p:nvSpPr>
        <p:spPr>
          <a:xfrm>
            <a:off x="1715512" y="5945219"/>
            <a:ext cx="2210793" cy="387364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대</a:t>
            </a:r>
            <a:r>
              <a:rPr lang="en-US" altLang="ko-KR" dirty="0" smtClean="0"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·</a:t>
            </a:r>
            <a:r>
              <a:rPr lang="ko-KR" altLang="en-US" dirty="0" smtClean="0"/>
              <a:t>중소기업협력재단</a:t>
            </a:r>
            <a:endParaRPr lang="ko-KR" altLang="en-US" dirty="0"/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60644"/>
              </p:ext>
            </p:extLst>
          </p:nvPr>
        </p:nvGraphicFramePr>
        <p:xfrm>
          <a:off x="4045480" y="5953481"/>
          <a:ext cx="3809983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9983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rgbClr val="0070C0"/>
                          </a:solidFill>
                        </a:rPr>
                        <a:t>은행별</a:t>
                      </a:r>
                      <a:r>
                        <a:rPr lang="ko-KR" altLang="en-US" sz="1600" dirty="0" smtClean="0">
                          <a:solidFill>
                            <a:srgbClr val="0070C0"/>
                          </a:solidFill>
                        </a:rPr>
                        <a:t> 결제대금 예치계좌 운영</a:t>
                      </a:r>
                      <a:r>
                        <a:rPr lang="en-US" altLang="ko-KR" sz="16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rgbClr val="0070C0"/>
                          </a:solidFill>
                        </a:rPr>
                        <a:t>장려금 지급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297" y="3171383"/>
            <a:ext cx="5346543" cy="265408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071556" y="3414839"/>
            <a:ext cx="631179" cy="258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공기업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94332" y="3544310"/>
            <a:ext cx="825653" cy="202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공기업신용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73224" y="4004206"/>
            <a:ext cx="825653" cy="202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공기업신용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451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766046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상생결제 적용사례</a:t>
            </a:r>
            <a:r>
              <a:rPr lang="en-US" altLang="ko-KR" sz="3000" dirty="0" smtClean="0"/>
              <a:t>(1</a:t>
            </a:r>
            <a:r>
              <a:rPr lang="ko-KR" altLang="en-US" sz="3000" dirty="0" smtClean="0"/>
              <a:t>일 </a:t>
            </a:r>
            <a:r>
              <a:rPr lang="ko-KR" altLang="en-US" sz="3000" dirty="0" err="1" smtClean="0"/>
              <a:t>외매채</a:t>
            </a:r>
            <a:r>
              <a:rPr lang="ko-KR" altLang="en-US" sz="3000" dirty="0" smtClean="0"/>
              <a:t> 전환</a:t>
            </a:r>
            <a:r>
              <a:rPr lang="en-US" altLang="ko-KR" sz="3000" dirty="0" smtClean="0"/>
              <a:t>)</a:t>
            </a:r>
            <a:endParaRPr lang="ko-KR" altLang="en-US" sz="3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7" name="직사각형 46"/>
          <p:cNvSpPr/>
          <p:nvPr/>
        </p:nvSpPr>
        <p:spPr>
          <a:xfrm>
            <a:off x="692576" y="2968200"/>
            <a:ext cx="7976663" cy="54982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688697" y="2969234"/>
            <a:ext cx="1180562" cy="169277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10.12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21933" y="2967886"/>
            <a:ext cx="1180562" cy="169277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10.13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19905" y="2974630"/>
            <a:ext cx="1180562" cy="169277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10.14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09785" y="2981374"/>
            <a:ext cx="1180562" cy="169277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10.15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496769" y="2980026"/>
            <a:ext cx="1180562" cy="169277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10.16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766415" y="3157404"/>
            <a:ext cx="1007327" cy="629436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협력사</a:t>
            </a:r>
            <a:r>
              <a:rPr lang="ko-KR" altLang="en-US" sz="1200" dirty="0" smtClean="0"/>
              <a:t> 세금계산서발행</a:t>
            </a:r>
            <a:endParaRPr lang="ko-KR" altLang="en-US" sz="1200" dirty="0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7496769" y="3245068"/>
            <a:ext cx="1180562" cy="488832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협력사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자금집행실행</a:t>
            </a:r>
            <a:endParaRPr lang="ko-KR" altLang="en-US" sz="1200" dirty="0"/>
          </a:p>
        </p:txBody>
      </p:sp>
      <p:cxnSp>
        <p:nvCxnSpPr>
          <p:cNvPr id="72" name="꺾인 연결선 71"/>
          <p:cNvCxnSpPr/>
          <p:nvPr/>
        </p:nvCxnSpPr>
        <p:spPr>
          <a:xfrm>
            <a:off x="766415" y="2399648"/>
            <a:ext cx="5949977" cy="1"/>
          </a:xfrm>
          <a:prstGeom prst="bentConnector3">
            <a:avLst>
              <a:gd name="adj1" fmla="val 50000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670355" y="2142812"/>
            <a:ext cx="28456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자금 집행내역 결재 상신 및 자금 결제 권한 획득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74" name="타원 73"/>
          <p:cNvSpPr/>
          <p:nvPr/>
        </p:nvSpPr>
        <p:spPr>
          <a:xfrm>
            <a:off x="759212" y="1423277"/>
            <a:ext cx="1014530" cy="5161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600" smtClean="0"/>
              <a:t>현행</a:t>
            </a:r>
            <a:endParaRPr lang="en-US" altLang="ko-KR" sz="1600" dirty="0" smtClean="0"/>
          </a:p>
        </p:txBody>
      </p:sp>
      <p:sp>
        <p:nvSpPr>
          <p:cNvPr id="75" name="모서리가 둥근 직사각형 74"/>
          <p:cNvSpPr/>
          <p:nvPr/>
        </p:nvSpPr>
        <p:spPr>
          <a:xfrm>
            <a:off x="7512447" y="2272680"/>
            <a:ext cx="1007327" cy="250691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이체실행</a:t>
            </a:r>
            <a:endParaRPr lang="ko-KR" altLang="en-US" sz="1200" dirty="0"/>
          </a:p>
        </p:txBody>
      </p:sp>
      <p:sp>
        <p:nvSpPr>
          <p:cNvPr id="76" name="타원 75"/>
          <p:cNvSpPr/>
          <p:nvPr/>
        </p:nvSpPr>
        <p:spPr>
          <a:xfrm>
            <a:off x="733588" y="4707281"/>
            <a:ext cx="1014530" cy="5161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600" dirty="0" smtClean="0"/>
              <a:t>전환</a:t>
            </a:r>
            <a:endParaRPr lang="en-US" altLang="ko-KR" sz="1600" dirty="0" smtClean="0"/>
          </a:p>
        </p:txBody>
      </p:sp>
      <p:sp>
        <p:nvSpPr>
          <p:cNvPr id="79" name="TextBox 78"/>
          <p:cNvSpPr txBox="1"/>
          <p:nvPr/>
        </p:nvSpPr>
        <p:spPr>
          <a:xfrm>
            <a:off x="476075" y="3913612"/>
            <a:ext cx="2845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자금 집행내역 결재 상신 및 자금 결제 권한 획득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663548" y="4272595"/>
            <a:ext cx="2767475" cy="0"/>
          </a:xfrm>
          <a:prstGeom prst="straightConnector1">
            <a:avLst/>
          </a:prstGeom>
          <a:ln w="158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/>
          <p:cNvCxnSpPr/>
          <p:nvPr/>
        </p:nvCxnSpPr>
        <p:spPr>
          <a:xfrm>
            <a:off x="3899000" y="4271247"/>
            <a:ext cx="4778331" cy="0"/>
          </a:xfrm>
          <a:prstGeom prst="straightConnector1">
            <a:avLst/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모서리가 둥근 직사각형 81"/>
          <p:cNvSpPr/>
          <p:nvPr/>
        </p:nvSpPr>
        <p:spPr>
          <a:xfrm>
            <a:off x="4008611" y="3939632"/>
            <a:ext cx="1240408" cy="250691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결제</a:t>
            </a:r>
            <a:r>
              <a:rPr lang="en-US" altLang="ko-KR" sz="1200" dirty="0" smtClean="0"/>
              <a:t>Data</a:t>
            </a:r>
            <a:r>
              <a:rPr lang="ko-KR" altLang="en-US" sz="1200" dirty="0" smtClean="0"/>
              <a:t>전송</a:t>
            </a:r>
            <a:endParaRPr lang="ko-KR" altLang="en-US" sz="1200" dirty="0"/>
          </a:p>
        </p:txBody>
      </p:sp>
      <p:sp>
        <p:nvSpPr>
          <p:cNvPr id="83" name="모서리가 둥근 직사각형 82"/>
          <p:cNvSpPr/>
          <p:nvPr/>
        </p:nvSpPr>
        <p:spPr>
          <a:xfrm>
            <a:off x="7625735" y="3963908"/>
            <a:ext cx="1007327" cy="250691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만기일</a:t>
            </a:r>
            <a:endParaRPr lang="ko-KR" altLang="en-US" sz="1200" dirty="0"/>
          </a:p>
        </p:txBody>
      </p:sp>
      <p:sp>
        <p:nvSpPr>
          <p:cNvPr id="84" name="모서리가 둥근 직사각형 83"/>
          <p:cNvSpPr/>
          <p:nvPr/>
        </p:nvSpPr>
        <p:spPr>
          <a:xfrm>
            <a:off x="7640571" y="4326700"/>
            <a:ext cx="1007327" cy="250691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발행요청일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5629" y="4418252"/>
            <a:ext cx="1304654" cy="400110"/>
          </a:xfrm>
          <a:prstGeom prst="rect">
            <a:avLst/>
          </a:prstGeom>
          <a:noFill/>
          <a:ln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결제 </a:t>
            </a:r>
            <a:r>
              <a:rPr lang="en-US" altLang="ko-KR" sz="1000" dirty="0" smtClean="0">
                <a:latin typeface="+mn-ea"/>
              </a:rPr>
              <a:t>Data </a:t>
            </a:r>
            <a:r>
              <a:rPr lang="ko-KR" altLang="en-US" sz="1000" dirty="0" smtClean="0">
                <a:latin typeface="+mn-ea"/>
              </a:rPr>
              <a:t>변경</a:t>
            </a:r>
            <a:r>
              <a:rPr lang="en-US" altLang="ko-KR" sz="1000" dirty="0" smtClean="0">
                <a:latin typeface="+mn-ea"/>
              </a:rPr>
              <a:t>/</a:t>
            </a:r>
            <a:r>
              <a:rPr lang="ko-KR" altLang="en-US" sz="1000" dirty="0" smtClean="0">
                <a:latin typeface="+mn-ea"/>
              </a:rPr>
              <a:t>취소 가능</a:t>
            </a:r>
            <a:endParaRPr lang="ko-KR" altLang="en-US" sz="1000" dirty="0"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09785" y="4416904"/>
            <a:ext cx="1304654" cy="400110"/>
          </a:xfrm>
          <a:prstGeom prst="rect">
            <a:avLst/>
          </a:prstGeom>
          <a:noFill/>
          <a:ln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-1</a:t>
            </a:r>
            <a:r>
              <a:rPr lang="ko-KR" altLang="en-US" sz="1000" dirty="0" smtClean="0">
                <a:latin typeface="+mn-ea"/>
              </a:rPr>
              <a:t>차 </a:t>
            </a:r>
            <a:r>
              <a:rPr lang="ko-KR" altLang="en-US" sz="1000" dirty="0" err="1" smtClean="0">
                <a:latin typeface="+mn-ea"/>
              </a:rPr>
              <a:t>협력사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2</a:t>
            </a:r>
            <a:r>
              <a:rPr lang="ko-KR" altLang="en-US" sz="1000" dirty="0" err="1" smtClean="0">
                <a:latin typeface="+mn-ea"/>
              </a:rPr>
              <a:t>차협력사</a:t>
            </a:r>
            <a:r>
              <a:rPr lang="ko-KR" altLang="en-US" sz="1000" dirty="0" smtClean="0">
                <a:latin typeface="+mn-ea"/>
              </a:rPr>
              <a:t> 결제 가능일</a:t>
            </a:r>
            <a:endParaRPr lang="en-US" altLang="ko-KR" sz="1000" dirty="0" smtClean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50258" y="2650143"/>
            <a:ext cx="8213416" cy="1193574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1748078" y="5735099"/>
            <a:ext cx="426559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※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결제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Data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은행 전송은 자금집행일 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-1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일 이전일자로 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(10.12, 10.13, 10.14).</a:t>
            </a:r>
          </a:p>
          <a:p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  결제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Data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은행 </a:t>
            </a:r>
            <a:r>
              <a:rPr lang="ko-KR" altLang="en-US" sz="1100" dirty="0" err="1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전송시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1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차 </a:t>
            </a:r>
            <a:r>
              <a:rPr lang="ko-KR" altLang="en-US" sz="1100" dirty="0" err="1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협력사는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결제예정내역 확인 가능함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.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495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000" dirty="0" smtClean="0"/>
              <a:t>상생결제 적용사례</a:t>
            </a:r>
            <a:r>
              <a:rPr lang="en-US" altLang="ko-KR" sz="3000" dirty="0" smtClean="0"/>
              <a:t>(1</a:t>
            </a:r>
            <a:r>
              <a:rPr lang="ko-KR" altLang="en-US" sz="3000" dirty="0" smtClean="0"/>
              <a:t>일 </a:t>
            </a:r>
            <a:r>
              <a:rPr lang="ko-KR" altLang="en-US" sz="3000" dirty="0" err="1" smtClean="0"/>
              <a:t>외매채</a:t>
            </a:r>
            <a:r>
              <a:rPr lang="ko-KR" altLang="en-US" sz="3000" dirty="0" smtClean="0"/>
              <a:t> 예시</a:t>
            </a:r>
            <a:r>
              <a:rPr lang="en-US" altLang="ko-KR" sz="3000" dirty="0" smtClean="0"/>
              <a:t>)</a:t>
            </a:r>
            <a:endParaRPr lang="ko-KR" altLang="en-US" sz="3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2449551" y="2129518"/>
            <a:ext cx="1007327" cy="267629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공기업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449551" y="3133128"/>
            <a:ext cx="1007327" cy="267629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1</a:t>
            </a:r>
            <a:r>
              <a:rPr lang="ko-KR" altLang="en-US" sz="1400" dirty="0" err="1" smtClean="0"/>
              <a:t>차협력사</a:t>
            </a:r>
            <a:endParaRPr lang="ko-KR" altLang="en-US" sz="140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9551" y="4142392"/>
            <a:ext cx="1007327" cy="267629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2</a:t>
            </a:r>
            <a:r>
              <a:rPr lang="ko-KR" altLang="en-US" sz="1400" dirty="0" err="1" smtClean="0"/>
              <a:t>차협력사</a:t>
            </a:r>
            <a:endParaRPr lang="ko-KR" altLang="en-US" sz="1400" dirty="0"/>
          </a:p>
        </p:txBody>
      </p:sp>
      <p:cxnSp>
        <p:nvCxnSpPr>
          <p:cNvPr id="17" name="직선 화살표 연결선 16"/>
          <p:cNvCxnSpPr>
            <a:stCxn id="14" idx="2"/>
            <a:endCxn id="15" idx="0"/>
          </p:cNvCxnSpPr>
          <p:nvPr/>
        </p:nvCxnSpPr>
        <p:spPr>
          <a:xfrm>
            <a:off x="2953215" y="2397147"/>
            <a:ext cx="0" cy="735981"/>
          </a:xfrm>
          <a:prstGeom prst="straightConnector1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16" idx="2"/>
            <a:endCxn id="41" idx="0"/>
          </p:cNvCxnSpPr>
          <p:nvPr/>
        </p:nvCxnSpPr>
        <p:spPr>
          <a:xfrm flipH="1">
            <a:off x="2953214" y="4410021"/>
            <a:ext cx="1" cy="730555"/>
          </a:xfrm>
          <a:prstGeom prst="straightConnector1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타원 19"/>
          <p:cNvSpPr/>
          <p:nvPr/>
        </p:nvSpPr>
        <p:spPr>
          <a:xfrm>
            <a:off x="759212" y="3252068"/>
            <a:ext cx="1047286" cy="948229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dirty="0" smtClean="0"/>
              <a:t>1</a:t>
            </a:r>
            <a:r>
              <a:rPr lang="ko-KR" altLang="en-US" sz="1600" dirty="0" smtClean="0"/>
              <a:t>일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ko-KR" altLang="en-US" sz="1600" dirty="0" err="1" smtClean="0"/>
              <a:t>외매채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ko-KR" altLang="en-US" sz="1600" dirty="0" smtClean="0"/>
              <a:t>적용</a:t>
            </a:r>
            <a:endParaRPr lang="en-US" altLang="ko-KR" sz="16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2489532" y="2652917"/>
            <a:ext cx="490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3.0%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8146" y="3615673"/>
            <a:ext cx="490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3.0%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269477" y="2397147"/>
            <a:ext cx="45719" cy="52039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265759" y="3607469"/>
            <a:ext cx="640625" cy="389457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latin typeface="+mn-ea"/>
              </a:rPr>
              <a:t>15</a:t>
            </a:r>
            <a:r>
              <a:rPr lang="ko-KR" altLang="en-US" sz="1200" dirty="0" smtClean="0">
                <a:latin typeface="+mn-ea"/>
              </a:rPr>
              <a:t>일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7253506" y="2707698"/>
            <a:ext cx="1025911" cy="431181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결제대금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smtClean="0"/>
              <a:t>예치계좌</a:t>
            </a:r>
            <a:endParaRPr lang="ko-KR" alt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7113077" y="2463812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대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·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중소기업협력재단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340589" y="2602493"/>
            <a:ext cx="825547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만기지급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5</a:t>
            </a:r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억원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109" name="직선 화살표 연결선 108"/>
          <p:cNvCxnSpPr/>
          <p:nvPr/>
        </p:nvCxnSpPr>
        <p:spPr>
          <a:xfrm flipH="1">
            <a:off x="4267200" y="2924935"/>
            <a:ext cx="4763" cy="66599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273453" y="2386610"/>
            <a:ext cx="386892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10.16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877306" y="3606704"/>
            <a:ext cx="386892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10.15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906384" y="3608237"/>
            <a:ext cx="404525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10.30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999342" y="2732088"/>
            <a:ext cx="849593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대금예치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5</a:t>
            </a:r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억원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7" name="직사각형 66"/>
          <p:cNvSpPr/>
          <p:nvPr/>
        </p:nvSpPr>
        <p:spPr>
          <a:xfrm flipH="1">
            <a:off x="3112796" y="3360728"/>
            <a:ext cx="45719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4" name="꺾인 연결선 93"/>
          <p:cNvCxnSpPr>
            <a:stCxn id="29" idx="2"/>
            <a:endCxn id="38" idx="1"/>
          </p:cNvCxnSpPr>
          <p:nvPr/>
        </p:nvCxnSpPr>
        <p:spPr>
          <a:xfrm rot="16200000" flipH="1">
            <a:off x="5770045" y="1439828"/>
            <a:ext cx="5752" cy="2961169"/>
          </a:xfrm>
          <a:prstGeom prst="bentConnector2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2929510" y="5678455"/>
            <a:ext cx="415658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※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기존 어음할인 </a:t>
            </a:r>
            <a:r>
              <a:rPr lang="ko-KR" altLang="en-US" sz="1100" dirty="0" err="1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수수료율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5.6%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인 경우 할인료 </a:t>
            </a:r>
            <a:r>
              <a:rPr lang="en-US" altLang="ko-KR" sz="1100" dirty="0" smtClean="0">
                <a:solidFill>
                  <a:srgbClr val="FF000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1,690,171</a:t>
            </a:r>
            <a:r>
              <a:rPr lang="ko-KR" altLang="en-US" sz="1100" dirty="0" smtClean="0">
                <a:solidFill>
                  <a:srgbClr val="0070C0"/>
                </a:solidFill>
                <a:latin typeface="KBIZ한마음고딕 L" panose="02020603020101020101" pitchFamily="18" charset="-127"/>
                <a:ea typeface="KBIZ한마음고딕 L" panose="02020603020101020101" pitchFamily="18" charset="-127"/>
              </a:rPr>
              <a:t>원 발생한 것과 비교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449550" y="5140576"/>
            <a:ext cx="1007327" cy="267629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err="1" smtClean="0"/>
              <a:t>차협력사</a:t>
            </a:r>
            <a:endParaRPr lang="ko-KR" altLang="en-US" sz="1400" dirty="0"/>
          </a:p>
        </p:txBody>
      </p:sp>
      <p:sp>
        <p:nvSpPr>
          <p:cNvPr id="42" name="직사각형 41"/>
          <p:cNvSpPr/>
          <p:nvPr/>
        </p:nvSpPr>
        <p:spPr>
          <a:xfrm>
            <a:off x="4777571" y="4651798"/>
            <a:ext cx="2988891" cy="389457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4839477" y="4993511"/>
            <a:ext cx="32095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2</a:t>
            </a:r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 할인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(55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일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) : 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할인료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+mn-ea"/>
              </a:rPr>
              <a:t>1,104,110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원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en-US" altLang="ko-KR" sz="1100" u="sng" dirty="0" smtClean="0">
                <a:solidFill>
                  <a:srgbClr val="0070C0"/>
                </a:solidFill>
                <a:latin typeface="+mn-ea"/>
              </a:rPr>
              <a:t>34.7% </a:t>
            </a:r>
            <a:r>
              <a:rPr lang="ko-KR" altLang="en-US" sz="1100" u="sng" dirty="0" smtClean="0">
                <a:solidFill>
                  <a:srgbClr val="0070C0"/>
                </a:solidFill>
                <a:latin typeface="+mn-ea"/>
              </a:rPr>
              <a:t>절감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)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33156" y="4651033"/>
            <a:ext cx="404525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10.26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70147" y="4651565"/>
            <a:ext cx="404525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12.25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966010" y="4665815"/>
            <a:ext cx="1210610" cy="250966"/>
          </a:xfrm>
          <a:prstGeom prst="rect">
            <a:avLst/>
          </a:prstGeom>
          <a:ln w="127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018353" y="4665815"/>
            <a:ext cx="2740676" cy="250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5008031" y="4666697"/>
            <a:ext cx="10486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중도상환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(54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일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)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57" name="직선 화살표 연결선 56"/>
          <p:cNvCxnSpPr>
            <a:stCxn id="15" idx="2"/>
            <a:endCxn id="16" idx="0"/>
          </p:cNvCxnSpPr>
          <p:nvPr/>
        </p:nvCxnSpPr>
        <p:spPr>
          <a:xfrm>
            <a:off x="2953215" y="3400757"/>
            <a:ext cx="0" cy="741635"/>
          </a:xfrm>
          <a:prstGeom prst="straightConnector1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 flipH="1">
            <a:off x="4775746" y="4000500"/>
            <a:ext cx="1042" cy="66377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490419" y="4643320"/>
            <a:ext cx="490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3.0%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60" name="꺾인 연결선 59"/>
          <p:cNvCxnSpPr>
            <a:endCxn id="16" idx="3"/>
          </p:cNvCxnSpPr>
          <p:nvPr/>
        </p:nvCxnSpPr>
        <p:spPr>
          <a:xfrm rot="10800000">
            <a:off x="3456878" y="4276208"/>
            <a:ext cx="1557790" cy="388305"/>
          </a:xfrm>
          <a:prstGeom prst="bentConnector3">
            <a:avLst>
              <a:gd name="adj1" fmla="val 15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036221" y="4277619"/>
            <a:ext cx="1141338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환출이자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887,671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414063" y="3720581"/>
            <a:ext cx="825547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만기지급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2</a:t>
            </a:r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억원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815591" y="4383040"/>
            <a:ext cx="825547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만기지급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1</a:t>
            </a:r>
            <a:r>
              <a:rPr lang="ko-KR" altLang="en-US" sz="1100" dirty="0" err="1" smtClean="0">
                <a:solidFill>
                  <a:srgbClr val="0070C0"/>
                </a:solidFill>
                <a:latin typeface="+mn-ea"/>
              </a:rPr>
              <a:t>억원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24" name="꺾인 연결선 23"/>
          <p:cNvCxnSpPr>
            <a:endCxn id="99" idx="3"/>
          </p:cNvCxnSpPr>
          <p:nvPr/>
        </p:nvCxnSpPr>
        <p:spPr>
          <a:xfrm rot="5400000">
            <a:off x="6992593" y="5190451"/>
            <a:ext cx="666148" cy="479139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438629" y="2393354"/>
            <a:ext cx="386892" cy="169277"/>
          </a:xfrm>
          <a:prstGeom prst="rect">
            <a:avLst/>
          </a:prstGeom>
          <a:solidFill>
            <a:srgbClr val="0070C0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10.14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80531" y="2609237"/>
            <a:ext cx="865623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결제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Data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10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억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55402" y="3797413"/>
            <a:ext cx="729367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상생결제 </a:t>
            </a:r>
            <a:r>
              <a:rPr lang="en-US" altLang="ko-KR" sz="1100" dirty="0">
                <a:solidFill>
                  <a:srgbClr val="0070C0"/>
                </a:solidFill>
                <a:latin typeface="+mn-ea"/>
              </a:rPr>
              <a:t>5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억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87325" y="4848025"/>
            <a:ext cx="730970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상생결제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3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억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67462" y="2196668"/>
            <a:ext cx="1090042" cy="169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결제계좌 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10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억 인출</a:t>
            </a:r>
            <a:endParaRPr lang="ko-KR" altLang="en-US" sz="1100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5" name="꺾인 연결선 4"/>
          <p:cNvCxnSpPr>
            <a:stCxn id="38" idx="2"/>
            <a:endCxn id="117" idx="3"/>
          </p:cNvCxnSpPr>
          <p:nvPr/>
        </p:nvCxnSpPr>
        <p:spPr>
          <a:xfrm rot="5400000">
            <a:off x="6261688" y="2188101"/>
            <a:ext cx="553997" cy="2455553"/>
          </a:xfrm>
          <a:prstGeom prst="bentConnector2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>
            <a:stCxn id="38" idx="2"/>
          </p:cNvCxnSpPr>
          <p:nvPr/>
        </p:nvCxnSpPr>
        <p:spPr>
          <a:xfrm flipH="1">
            <a:off x="7766461" y="3138879"/>
            <a:ext cx="1" cy="150444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924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857250" y="870704"/>
            <a:ext cx="2834640" cy="1737360"/>
          </a:xfrm>
        </p:spPr>
        <p:txBody>
          <a:bodyPr/>
          <a:lstStyle/>
          <a:p>
            <a:r>
              <a:rPr lang="ko-KR" altLang="en-US" dirty="0" smtClean="0"/>
              <a:t>도입공기업의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기대효과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129314" y="1097280"/>
            <a:ext cx="4585808" cy="466344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7000"/>
              </a:lnSpc>
            </a:pPr>
            <a:r>
              <a:rPr lang="ko-KR" altLang="en-US" dirty="0" smtClean="0"/>
              <a:t>동반성장 정책 참여 기업 이미지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동반성장 기본계획 핵심과제에 동참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동반성장지수 평가에 긍정적 영향</a:t>
            </a:r>
            <a:endParaRPr lang="en-US" altLang="ko-KR" dirty="0" smtClean="0"/>
          </a:p>
          <a:p>
            <a:pPr>
              <a:lnSpc>
                <a:spcPct val="97000"/>
              </a:lnSpc>
            </a:pPr>
            <a:r>
              <a:rPr lang="ko-KR" altLang="en-US" dirty="0" smtClean="0"/>
              <a:t>대금지급 관리기능 확보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하위 단계 </a:t>
            </a:r>
            <a:r>
              <a:rPr lang="ko-KR" altLang="en-US" dirty="0" err="1" smtClean="0"/>
              <a:t>협력사로</a:t>
            </a:r>
            <a:r>
              <a:rPr lang="ko-KR" altLang="en-US" dirty="0" smtClean="0"/>
              <a:t> 원활한 대금지급이 이루어지도록 관리감독 도구의 확보</a:t>
            </a:r>
            <a:endParaRPr lang="en-US" altLang="ko-KR" dirty="0" smtClean="0"/>
          </a:p>
          <a:p>
            <a:pPr>
              <a:lnSpc>
                <a:spcPct val="97000"/>
              </a:lnSpc>
            </a:pPr>
            <a:r>
              <a:rPr lang="ko-KR" altLang="en-US" dirty="0" err="1" smtClean="0"/>
              <a:t>공급망</a:t>
            </a:r>
            <a:r>
              <a:rPr lang="en-US" altLang="ko-KR" dirty="0" smtClean="0"/>
              <a:t>(Supply-chain)</a:t>
            </a:r>
            <a:r>
              <a:rPr lang="ko-KR" altLang="en-US" dirty="0" smtClean="0"/>
              <a:t>의 경쟁력 제고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하위 단계의 중소협력사의 경영환경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개선을 통한 경쟁력 향상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시설 및 연구개발 투자로 품질향상의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결과로 나타남</a:t>
            </a:r>
            <a:endParaRPr lang="en-US" altLang="ko-KR" dirty="0" smtClean="0"/>
          </a:p>
          <a:p>
            <a:pPr lvl="1">
              <a:lnSpc>
                <a:spcPct val="97000"/>
              </a:lnSpc>
              <a:buFontTx/>
              <a:buChar char="-"/>
            </a:pPr>
            <a:r>
              <a:rPr lang="ko-KR" altLang="en-US" dirty="0" smtClean="0"/>
              <a:t>하위 </a:t>
            </a:r>
            <a:r>
              <a:rPr lang="ko-KR" altLang="en-US" dirty="0" err="1" smtClean="0"/>
              <a:t>협력사들의</a:t>
            </a:r>
            <a:r>
              <a:rPr lang="ko-KR" altLang="en-US" dirty="0" smtClean="0"/>
              <a:t> 부도율 개선으로 간접 관리비용 절감</a:t>
            </a:r>
            <a:endParaRPr lang="en-US" altLang="ko-KR" dirty="0" smtClean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599" y="2929320"/>
            <a:ext cx="1618545" cy="283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900" dirty="0" smtClean="0"/>
              <a:t>협력사의</a:t>
            </a:r>
            <a:r>
              <a:rPr lang="en-US" altLang="ko-KR" sz="2900" dirty="0" smtClean="0"/>
              <a:t> </a:t>
            </a:r>
            <a:r>
              <a:rPr lang="ko-KR" altLang="en-US" sz="2900" dirty="0" smtClean="0"/>
              <a:t>손익</a:t>
            </a:r>
            <a:endParaRPr lang="ko-KR" altLang="en-US" sz="29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76600" y="1097280"/>
            <a:ext cx="5325234" cy="466344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차 </a:t>
            </a:r>
            <a:r>
              <a:rPr lang="ko-KR" altLang="en-US" dirty="0" err="1" smtClean="0"/>
              <a:t>협력사</a:t>
            </a:r>
            <a:endParaRPr lang="en-US" altLang="ko-KR" dirty="0"/>
          </a:p>
          <a:p>
            <a:pPr lvl="1">
              <a:buFontTx/>
              <a:buChar char="-"/>
            </a:pPr>
            <a:r>
              <a:rPr lang="ko-KR" altLang="en-US" dirty="0" err="1" smtClean="0"/>
              <a:t>환출이자</a:t>
            </a:r>
            <a:endParaRPr lang="en-US" altLang="ko-KR" dirty="0" smtClean="0"/>
          </a:p>
          <a:p>
            <a:pPr marL="205740" lvl="1" indent="0">
              <a:buNone/>
            </a:pPr>
            <a:r>
              <a:rPr lang="ko-KR" altLang="en-US" sz="1400" dirty="0" smtClean="0">
                <a:latin typeface="+mn-ea"/>
              </a:rPr>
              <a:t>즉시 할인이 필요한 </a:t>
            </a:r>
            <a:r>
              <a:rPr lang="en-US" altLang="ko-KR" sz="1400" dirty="0" smtClean="0">
                <a:latin typeface="+mn-ea"/>
              </a:rPr>
              <a:t>2</a:t>
            </a:r>
            <a:r>
              <a:rPr lang="ko-KR" altLang="en-US" sz="1400" dirty="0" smtClean="0">
                <a:latin typeface="+mn-ea"/>
              </a:rPr>
              <a:t>차 </a:t>
            </a:r>
            <a:r>
              <a:rPr lang="ko-KR" altLang="en-US" sz="1400" dirty="0" err="1" smtClean="0">
                <a:latin typeface="+mn-ea"/>
              </a:rPr>
              <a:t>협력사에게</a:t>
            </a:r>
            <a:r>
              <a:rPr lang="ko-KR" altLang="en-US" sz="1400" dirty="0" smtClean="0">
                <a:latin typeface="+mn-ea"/>
              </a:rPr>
              <a:t> 결제해준 경우  </a:t>
            </a:r>
            <a:r>
              <a:rPr lang="ko-KR" altLang="en-US" sz="1400" dirty="0" err="1" smtClean="0">
                <a:latin typeface="+mn-ea"/>
              </a:rPr>
              <a:t>환출이자</a:t>
            </a:r>
            <a:r>
              <a:rPr lang="ko-KR" altLang="en-US" sz="1400" dirty="0" smtClean="0">
                <a:latin typeface="+mn-ea"/>
              </a:rPr>
              <a:t> 수익  극대화</a:t>
            </a:r>
            <a:endParaRPr lang="en-US" altLang="ko-KR" sz="1400" dirty="0" smtClean="0">
              <a:latin typeface="+mn-ea"/>
            </a:endParaRPr>
          </a:p>
          <a:p>
            <a:pPr lvl="1">
              <a:buFontTx/>
              <a:buChar char="-"/>
            </a:pPr>
            <a:r>
              <a:rPr lang="ko-KR" altLang="en-US" dirty="0" smtClean="0"/>
              <a:t>장려금</a:t>
            </a:r>
            <a:endParaRPr lang="en-US" altLang="ko-KR" dirty="0" smtClean="0"/>
          </a:p>
          <a:p>
            <a:pPr marL="205740" lvl="1" indent="0">
              <a:buNone/>
            </a:pPr>
            <a:r>
              <a:rPr lang="ko-KR" altLang="en-US" sz="1400" dirty="0" smtClean="0">
                <a:latin typeface="+mn-ea"/>
              </a:rPr>
              <a:t>대중소기업협력재단 예치계좌에서 발생하는 </a:t>
            </a:r>
            <a:r>
              <a:rPr lang="en-US" altLang="ko-KR" sz="1400" dirty="0" smtClean="0">
                <a:latin typeface="+mn-ea"/>
              </a:rPr>
              <a:t>MMDA</a:t>
            </a:r>
            <a:r>
              <a:rPr lang="ko-KR" altLang="en-US" sz="1400" dirty="0" smtClean="0">
                <a:latin typeface="+mn-ea"/>
              </a:rPr>
              <a:t>수준 이자 지급</a:t>
            </a:r>
            <a:endParaRPr lang="en-US" altLang="ko-KR" sz="1400" dirty="0" smtClean="0"/>
          </a:p>
          <a:p>
            <a:pPr lvl="1">
              <a:buFontTx/>
              <a:buChar char="-"/>
            </a:pPr>
            <a:r>
              <a:rPr lang="ko-KR" altLang="en-US" dirty="0" smtClean="0"/>
              <a:t>세액감면</a:t>
            </a:r>
            <a:endParaRPr lang="en-US" altLang="ko-KR" dirty="0" smtClean="0"/>
          </a:p>
          <a:p>
            <a:pPr marL="205740" lvl="1" indent="0">
              <a:buNone/>
            </a:pPr>
            <a:r>
              <a:rPr lang="ko-KR" altLang="en-US" sz="1400" dirty="0" smtClean="0"/>
              <a:t> 조세특례법 개정통한 법인세 감면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추진중</a:t>
            </a:r>
            <a:r>
              <a:rPr lang="en-US" altLang="ko-KR" sz="1400" dirty="0" smtClean="0"/>
              <a:t>)</a:t>
            </a:r>
          </a:p>
          <a:p>
            <a:r>
              <a:rPr lang="en-US" altLang="ko-KR" dirty="0" smtClean="0"/>
              <a:t>2,3,4</a:t>
            </a:r>
            <a:r>
              <a:rPr lang="ko-KR" altLang="en-US" dirty="0" smtClean="0"/>
              <a:t>차 </a:t>
            </a:r>
            <a:r>
              <a:rPr lang="ko-KR" altLang="en-US" dirty="0" err="1" smtClean="0"/>
              <a:t>협력사</a:t>
            </a:r>
            <a:endParaRPr lang="en-US" altLang="ko-KR" dirty="0" smtClean="0"/>
          </a:p>
          <a:p>
            <a:pPr lvl="1">
              <a:buFontTx/>
              <a:buChar char="-"/>
            </a:pPr>
            <a:r>
              <a:rPr lang="ko-KR" altLang="en-US" dirty="0" err="1" smtClean="0"/>
              <a:t>환출이자</a:t>
            </a:r>
            <a:endParaRPr lang="en-US" altLang="ko-KR" dirty="0"/>
          </a:p>
          <a:p>
            <a:pPr marL="205740" lvl="1" indent="0">
              <a:buNone/>
            </a:pPr>
            <a:r>
              <a:rPr lang="ko-KR" altLang="en-US" sz="1400" dirty="0" smtClean="0">
                <a:latin typeface="+mn-ea"/>
              </a:rPr>
              <a:t>즉시 </a:t>
            </a:r>
            <a:r>
              <a:rPr lang="ko-KR" altLang="en-US" sz="1400" dirty="0">
                <a:latin typeface="+mn-ea"/>
              </a:rPr>
              <a:t>할인이 필요한 </a:t>
            </a:r>
            <a:r>
              <a:rPr lang="ko-KR" altLang="en-US" sz="1400" dirty="0" smtClean="0">
                <a:latin typeface="+mn-ea"/>
              </a:rPr>
              <a:t>하위 </a:t>
            </a:r>
            <a:r>
              <a:rPr lang="ko-KR" altLang="en-US" sz="1400" dirty="0" err="1">
                <a:latin typeface="+mn-ea"/>
              </a:rPr>
              <a:t>협력사에게</a:t>
            </a:r>
            <a:r>
              <a:rPr lang="ko-KR" altLang="en-US" sz="1400" dirty="0">
                <a:latin typeface="+mn-ea"/>
              </a:rPr>
              <a:t> 결제해준 경우  </a:t>
            </a:r>
            <a:r>
              <a:rPr lang="ko-KR" altLang="en-US" sz="1400" dirty="0" err="1">
                <a:latin typeface="+mn-ea"/>
              </a:rPr>
              <a:t>환출이자</a:t>
            </a:r>
            <a:r>
              <a:rPr lang="ko-KR" altLang="en-US" sz="1400" dirty="0">
                <a:latin typeface="+mn-ea"/>
              </a:rPr>
              <a:t> 수익  </a:t>
            </a:r>
            <a:r>
              <a:rPr lang="ko-KR" altLang="en-US" sz="1400" dirty="0" smtClean="0">
                <a:latin typeface="+mn-ea"/>
              </a:rPr>
              <a:t>극대화</a:t>
            </a:r>
            <a:endParaRPr lang="en-US" altLang="ko-KR" dirty="0"/>
          </a:p>
          <a:p>
            <a:pPr lvl="1">
              <a:buFontTx/>
              <a:buChar char="-"/>
            </a:pPr>
            <a:r>
              <a:rPr lang="ko-KR" altLang="en-US" dirty="0" smtClean="0"/>
              <a:t>금융비용절감</a:t>
            </a:r>
            <a:endParaRPr lang="en-US" altLang="ko-KR" dirty="0"/>
          </a:p>
          <a:p>
            <a:pPr marL="205740" lvl="1" indent="0">
              <a:buNone/>
            </a:pP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판매대금 조기 회수를 위한 금융비용 절감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공기업 신용으로 대출</a:t>
            </a:r>
            <a:endParaRPr lang="en-US" altLang="ko-KR" sz="1400" dirty="0" smtClean="0">
              <a:latin typeface="+mn-ea"/>
            </a:endParaRPr>
          </a:p>
          <a:p>
            <a:pPr marL="205740" lvl="1" indent="0">
              <a:buNone/>
            </a:pPr>
            <a:r>
              <a:rPr lang="en-US" altLang="ko-KR" sz="1500" dirty="0" smtClean="0">
                <a:latin typeface="+mn-ea"/>
              </a:rPr>
              <a:t> </a:t>
            </a:r>
            <a:r>
              <a:rPr lang="ko-KR" altLang="en-US" sz="1500" dirty="0" smtClean="0">
                <a:latin typeface="+mn-ea"/>
              </a:rPr>
              <a:t>기존 결제대비 </a:t>
            </a:r>
            <a:r>
              <a:rPr lang="en-US" altLang="ko-KR" sz="1500" dirty="0" smtClean="0">
                <a:latin typeface="+mn-ea"/>
              </a:rPr>
              <a:t>20~70</a:t>
            </a:r>
            <a:r>
              <a:rPr lang="en-US" altLang="ko-KR" sz="1500" dirty="0">
                <a:latin typeface="+mn-ea"/>
              </a:rPr>
              <a:t>% </a:t>
            </a:r>
            <a:r>
              <a:rPr lang="ko-KR" altLang="en-US" sz="1500" dirty="0">
                <a:latin typeface="+mn-ea"/>
              </a:rPr>
              <a:t>금융비용 절감효과 </a:t>
            </a:r>
            <a:r>
              <a:rPr lang="ko-KR" altLang="en-US" sz="1500" dirty="0" smtClean="0">
                <a:latin typeface="+mn-ea"/>
              </a:rPr>
              <a:t>발생</a:t>
            </a:r>
            <a:endParaRPr lang="en-US" altLang="ko-KR" sz="1400" dirty="0" smtClean="0">
              <a:latin typeface="+mn-ea"/>
            </a:endParaRPr>
          </a:p>
          <a:p>
            <a:pPr marL="205740" lvl="1" indent="0">
              <a:buNone/>
            </a:pPr>
            <a:r>
              <a:rPr lang="en-US" altLang="ko-KR" sz="1400" dirty="0" smtClean="0">
                <a:latin typeface="+mn-ea"/>
              </a:rPr>
              <a:t>-</a:t>
            </a:r>
            <a:r>
              <a:rPr lang="ko-KR" altLang="en-US" dirty="0" smtClean="0"/>
              <a:t>예치계좌운영</a:t>
            </a:r>
            <a:endParaRPr lang="en-US" altLang="ko-KR" dirty="0"/>
          </a:p>
          <a:p>
            <a:pPr marL="205740" lvl="1" indent="0">
              <a:buNone/>
            </a:pPr>
            <a:r>
              <a:rPr lang="ko-KR" altLang="en-US" sz="1400" dirty="0" smtClean="0">
                <a:latin typeface="+mn-ea"/>
              </a:rPr>
              <a:t> 대금회수 안정성 확보</a:t>
            </a:r>
            <a:endParaRPr lang="en-US" altLang="ko-KR" sz="1400" dirty="0" smtClean="0">
              <a:latin typeface="+mn-ea"/>
            </a:endParaRPr>
          </a:p>
          <a:p>
            <a:pPr marL="205740" lvl="1" indent="0">
              <a:buNone/>
            </a:pPr>
            <a:r>
              <a:rPr lang="en-US" altLang="ko-KR" sz="2000" dirty="0" smtClean="0">
                <a:latin typeface="+mn-ea"/>
              </a:rPr>
              <a:t>-</a:t>
            </a:r>
            <a:r>
              <a:rPr lang="ko-KR" altLang="en-US" sz="2000" dirty="0" err="1" smtClean="0">
                <a:latin typeface="+mn-ea"/>
              </a:rPr>
              <a:t>협력사</a:t>
            </a:r>
            <a:r>
              <a:rPr lang="ko-KR" altLang="en-US" sz="2000" dirty="0" smtClean="0">
                <a:latin typeface="+mn-ea"/>
              </a:rPr>
              <a:t> 대출한도와 별도 운용</a:t>
            </a:r>
            <a:endParaRPr lang="en-US" altLang="ko-KR" sz="2000" dirty="0" smtClean="0">
              <a:latin typeface="+mn-ea"/>
            </a:endParaRPr>
          </a:p>
          <a:p>
            <a:pPr marL="205740" lvl="1" indent="0">
              <a:buNone/>
            </a:pP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대출시 공기업의 </a:t>
            </a:r>
            <a:r>
              <a:rPr lang="en-US" altLang="ko-KR" sz="1400" dirty="0" smtClean="0">
                <a:latin typeface="+mn-ea"/>
              </a:rPr>
              <a:t>Exposure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702" y="3186156"/>
            <a:ext cx="1733221" cy="222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3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참여은행별</a:t>
            </a:r>
            <a:r>
              <a:rPr lang="ko-KR" altLang="en-US" dirty="0" smtClean="0"/>
              <a:t> 상품출시 현황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1132374" y="2014145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1132378" y="2593751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1132378" y="3173357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1132377" y="3752963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132376" y="4332569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132375" y="4912175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1132375" y="5491781"/>
            <a:ext cx="1933997" cy="550663"/>
          </a:xfrm>
          <a:prstGeom prst="roundRect">
            <a:avLst>
              <a:gd name="adj" fmla="val 19607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55" y="2093480"/>
            <a:ext cx="1496233" cy="37940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79" y="2618848"/>
            <a:ext cx="1656184" cy="48218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79" y="3194064"/>
            <a:ext cx="1722036" cy="483146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01" y="4357711"/>
            <a:ext cx="1036802" cy="488039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678" y="5599251"/>
            <a:ext cx="1807385" cy="319538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35" y="3831490"/>
            <a:ext cx="1369869" cy="364733"/>
          </a:xfrm>
          <a:prstGeom prst="rect">
            <a:avLst/>
          </a:prstGeom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878285"/>
              </p:ext>
            </p:extLst>
          </p:nvPr>
        </p:nvGraphicFramePr>
        <p:xfrm>
          <a:off x="3381315" y="1977917"/>
          <a:ext cx="4447406" cy="4063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6331"/>
                <a:gridCol w="1881075"/>
              </a:tblGrid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70C0"/>
                          </a:solidFill>
                        </a:rPr>
                        <a:t>우리상생파트너론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68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 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rgbClr val="0070C0"/>
                          </a:solidFill>
                        </a:rPr>
                        <a:t>신한동반성장론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87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0070C0"/>
                          </a:solidFill>
                        </a:rPr>
                        <a:t>IBK</a:t>
                      </a:r>
                      <a:r>
                        <a:rPr lang="ko-KR" altLang="en-US" sz="2000" dirty="0" smtClean="0">
                          <a:solidFill>
                            <a:srgbClr val="0070C0"/>
                          </a:solidFill>
                        </a:rPr>
                        <a:t>상생결제론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rgbClr val="0070C0"/>
                          </a:solidFill>
                        </a:rPr>
                        <a:t>하나동반성장론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41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0070C0"/>
                          </a:solidFill>
                        </a:rPr>
                        <a:t>KB</a:t>
                      </a:r>
                      <a:r>
                        <a:rPr lang="ko-KR" altLang="en-US" sz="2000" dirty="0" smtClean="0">
                          <a:solidFill>
                            <a:srgbClr val="0070C0"/>
                          </a:solidFill>
                        </a:rPr>
                        <a:t>상생결제론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0070C0"/>
                          </a:solidFill>
                        </a:rPr>
                        <a:t>NH</a:t>
                      </a:r>
                      <a:r>
                        <a:rPr lang="ko-KR" altLang="en-US" sz="2000" dirty="0" smtClean="0">
                          <a:solidFill>
                            <a:srgbClr val="0070C0"/>
                          </a:solidFill>
                        </a:rPr>
                        <a:t>다같이 </a:t>
                      </a:r>
                      <a:r>
                        <a:rPr lang="ko-KR" altLang="en-US" sz="2000" dirty="0" err="1" smtClean="0">
                          <a:solidFill>
                            <a:srgbClr val="0070C0"/>
                          </a:solidFill>
                        </a:rPr>
                        <a:t>성장론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66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0070C0"/>
                          </a:solidFill>
                        </a:rPr>
                        <a:t>KEB</a:t>
                      </a:r>
                      <a:r>
                        <a:rPr lang="ko-KR" altLang="en-US" sz="2000" dirty="0" err="1" smtClean="0">
                          <a:solidFill>
                            <a:srgbClr val="0070C0"/>
                          </a:solidFill>
                        </a:rPr>
                        <a:t>동반성장론</a:t>
                      </a:r>
                      <a:endParaRPr lang="ko-KR" alt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</a:rPr>
                        <a:t>개사</a:t>
                      </a:r>
                      <a:r>
                        <a:rPr lang="en-US" altLang="ko-KR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2000" baseline="0" dirty="0" smtClean="0">
                          <a:solidFill>
                            <a:srgbClr val="C00000"/>
                          </a:solidFill>
                        </a:rPr>
                        <a:t>도입</a:t>
                      </a:r>
                      <a:endParaRPr lang="ko-KR" alt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6" name="그림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99" y="5041505"/>
            <a:ext cx="1727600" cy="25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공기업 도입절차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809097"/>
              </p:ext>
            </p:extLst>
          </p:nvPr>
        </p:nvGraphicFramePr>
        <p:xfrm>
          <a:off x="857250" y="2057400"/>
          <a:ext cx="74041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5021" y="4029307"/>
            <a:ext cx="1261357" cy="184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2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협력사</a:t>
            </a:r>
            <a:r>
              <a:rPr lang="ko-KR" altLang="en-US" dirty="0" smtClean="0"/>
              <a:t> 도입유도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361620"/>
              </p:ext>
            </p:extLst>
          </p:nvPr>
        </p:nvGraphicFramePr>
        <p:xfrm>
          <a:off x="857250" y="2057401"/>
          <a:ext cx="7404100" cy="3356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모서리가 둥근 직사각형 11"/>
          <p:cNvSpPr/>
          <p:nvPr/>
        </p:nvSpPr>
        <p:spPr>
          <a:xfrm>
            <a:off x="2216960" y="5791471"/>
            <a:ext cx="2235325" cy="387364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협력사</a:t>
            </a:r>
            <a:r>
              <a:rPr lang="ko-KR" altLang="en-US" dirty="0" smtClean="0"/>
              <a:t> 전달 메시지</a:t>
            </a:r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4571460" y="5791471"/>
          <a:ext cx="267090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090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rgbClr val="0070C0"/>
                          </a:solidFill>
                        </a:rPr>
                        <a:t>약정은 필수</a:t>
                      </a:r>
                      <a:r>
                        <a:rPr lang="en-US" altLang="ko-KR" sz="1600" dirty="0" smtClean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en-US" altLang="ko-KR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rgbClr val="0070C0"/>
                          </a:solidFill>
                        </a:rPr>
                        <a:t>활용은 자율</a:t>
                      </a:r>
                      <a:endParaRPr lang="ko-KR" altLang="en-US" sz="1600" dirty="0" smtClean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90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ko-KR" dirty="0" smtClean="0"/>
              <a:t>End of Document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467" y="911164"/>
            <a:ext cx="1496233" cy="3794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91" y="1558853"/>
            <a:ext cx="1656184" cy="48218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91" y="2309321"/>
            <a:ext cx="1722036" cy="48314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182" y="4222555"/>
            <a:ext cx="1036802" cy="48803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74" y="4978881"/>
            <a:ext cx="1807385" cy="31953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647" y="3060754"/>
            <a:ext cx="1369869" cy="36473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19" y="5566703"/>
            <a:ext cx="1822479" cy="38675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055" y="3693774"/>
            <a:ext cx="1775472" cy="26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3662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">
  <a:themeElements>
    <a:clrScheme name="파랑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KBIZ한마음">
      <a:majorFont>
        <a:latin typeface="Calibri Light"/>
        <a:ea typeface="KBIZ한마음고딕 B"/>
        <a:cs typeface=""/>
      </a:majorFont>
      <a:minorFont>
        <a:latin typeface="Calibri"/>
        <a:ea typeface="KBIZ한마음고딕 R"/>
        <a:cs typeface=""/>
      </a:minorFont>
    </a:fontScheme>
    <a:fmtScheme name="기본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TM10237561[[fn=매듭 테마]]</Template>
  <TotalTime>3115</TotalTime>
  <Words>596</Words>
  <Application>Microsoft Office PowerPoint</Application>
  <PresentationFormat>화면 슬라이드 쇼(4:3)</PresentationFormat>
  <Paragraphs>168</Paragraphs>
  <Slides>12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기본</vt:lpstr>
      <vt:lpstr>공공기관 &amp; 공기업을 위한   상생결제 안내</vt:lpstr>
      <vt:lpstr>목차</vt:lpstr>
      <vt:lpstr>상생결제시스템 도입·확산현황</vt:lpstr>
      <vt:lpstr>상생결제시스템 운영 프로세스</vt:lpstr>
      <vt:lpstr>상생결제 적용사례(1일 외매채 전환)</vt:lpstr>
      <vt:lpstr>상생결제 적용사례(1일 외매채 예시)</vt:lpstr>
      <vt:lpstr>도입공기업의 기대효과</vt:lpstr>
      <vt:lpstr>협력사의 손익</vt:lpstr>
      <vt:lpstr>참여은행별 상품출시 현황</vt:lpstr>
      <vt:lpstr>공기업 도입절차</vt:lpstr>
      <vt:lpstr>협력사 도입유도 방안</vt:lpstr>
      <vt:lpstr>감사합니다.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상생결제시스템 도입확산가이드</dc:title>
  <dc:creator>김원식</dc:creator>
  <cp:lastModifiedBy>USER</cp:lastModifiedBy>
  <cp:revision>276</cp:revision>
  <cp:lastPrinted>2015-10-12T01:06:21Z</cp:lastPrinted>
  <dcterms:created xsi:type="dcterms:W3CDTF">2015-03-11T10:57:54Z</dcterms:created>
  <dcterms:modified xsi:type="dcterms:W3CDTF">2019-10-08T07:49:40Z</dcterms:modified>
</cp:coreProperties>
</file>